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 id="2147483683" r:id="rId3"/>
  </p:sldMasterIdLst>
  <p:notesMasterIdLst>
    <p:notesMasterId r:id="rId18"/>
  </p:notesMasterIdLst>
  <p:sldIdLst>
    <p:sldId id="3743" r:id="rId4"/>
    <p:sldId id="3776" r:id="rId5"/>
    <p:sldId id="3763" r:id="rId6"/>
    <p:sldId id="439" r:id="rId7"/>
    <p:sldId id="3779" r:id="rId8"/>
    <p:sldId id="3778" r:id="rId9"/>
    <p:sldId id="3774" r:id="rId10"/>
    <p:sldId id="3747" r:id="rId11"/>
    <p:sldId id="3746" r:id="rId12"/>
    <p:sldId id="3781" r:id="rId13"/>
    <p:sldId id="3782" r:id="rId14"/>
    <p:sldId id="3748" r:id="rId15"/>
    <p:sldId id="3775" r:id="rId16"/>
    <p:sldId id="3780" r:id="rId1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30"/>
    <p:restoredTop sz="93481"/>
  </p:normalViewPr>
  <p:slideViewPr>
    <p:cSldViewPr snapToGrid="0">
      <p:cViewPr varScale="1">
        <p:scale>
          <a:sx n="96" d="100"/>
          <a:sy n="96" d="100"/>
        </p:scale>
        <p:origin x="176" y="704"/>
      </p:cViewPr>
      <p:guideLst/>
    </p:cSldViewPr>
  </p:slideViewPr>
  <p:outlineViewPr>
    <p:cViewPr>
      <p:scale>
        <a:sx n="33" d="100"/>
        <a:sy n="33" d="100"/>
      </p:scale>
      <p:origin x="0" y="-970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5/8/25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BF24F-541D-978E-47B7-8FD766F7712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27502EA-D76B-56BB-181D-4FE08D6A9F2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7E5D92-C86F-5A69-9941-90A631486427}"/>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5A789D0-DA62-2E4F-5933-56A9807743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572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923A8-5B12-E52C-3E4B-19CDF33EC5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7A120A-5915-0BCC-96E0-E2F677A00A2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7BF5DA-0672-8B95-FE85-5BC481C144D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EF73A24-98A7-4188-FC3D-28297BDD6C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450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308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D6A6-225E-3E37-2AD9-A97111A715D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0E465F2-A780-7AD7-B800-2C14970D24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310D35-FE3E-53DD-255A-D38F552E19E1}"/>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961C6E1-5CD3-E9CB-C8BB-764A96D91C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2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2892C-ED51-7CA6-7316-8194ECADE0D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624363-5392-0329-DA31-B7E72D12D1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049A9F-286A-11CE-F4A0-125C3CC5CEF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2FA3075-C352-7402-19AA-B81AF1922E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66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0CF00-9E93-90FD-B6F1-E3AC05B438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621DE-D8DD-A3B8-8DFE-5C6AFF5BE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6887D-A0B4-649F-B899-4AB9128441C0}"/>
              </a:ext>
            </a:extLst>
          </p:cNvPr>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a:extLst>
              <a:ext uri="{FF2B5EF4-FFF2-40B4-BE49-F238E27FC236}">
                <a16:creationId xmlns:a16="http://schemas.microsoft.com/office/drawing/2014/main" id="{2E5E9361-A293-AC0B-E51C-DCF7B35B2B58}"/>
              </a:ext>
            </a:extLst>
          </p:cNvPr>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2377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B749-DA3F-CE0E-5536-29920FBB9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BDF5C-EA1D-7DCB-0FAF-92A71FE3A3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833BF-7B24-802E-1766-2FEE82FEB1B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C0E62D4-E86C-A161-4D92-DCEF7FFCA2DF}"/>
              </a:ext>
            </a:extLst>
          </p:cNvPr>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2E072882-88DE-F95C-DD98-2D6F83786318}"/>
              </a:ext>
            </a:extLst>
          </p:cNvPr>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644B29E-8287-01CB-A85B-E76C0117580D}"/>
              </a:ext>
            </a:extLst>
          </p:cNvPr>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8/5/25 5:40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B927CE33-A203-5058-491B-4748A586AA2D}"/>
              </a:ext>
            </a:extLst>
          </p:cNvPr>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585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75639-BAD9-9692-58DA-147DC3BA9AD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BD45C2D-F4BD-8C07-F51D-5C502B4FB74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1A54E8-1048-AD0C-9843-EC228F88267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E26A4F9-D63B-0894-2DD9-DD5088BD85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331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4C289-D030-9381-8176-5D8FA3F014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1836A2-F74D-F67D-6853-0A7619D003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C4C9D5E-9D00-555A-056E-1B0F8A1E5371}"/>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08F0932-B722-49D7-D6A9-228BF4D1780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61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43B81-F073-F8AB-3E01-D75E1C65D52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B85AC7-0886-A423-C8FF-460FF2283CE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134960-381D-62B7-85E3-67F635A9C79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AE170BB-1245-82C1-6FB3-023FB78165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801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48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7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0452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352572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700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3D5F6CB2-3771-4ADD-A627-914030C613EC}" type="datetimeFigureOut">
              <a:rPr lang="es-AR" smtClean="0"/>
              <a:pPr/>
              <a:t>5/8/25</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9976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3D5F6CB2-3771-4ADD-A627-914030C613EC}" type="datetimeFigureOut">
              <a:rPr lang="es-AR" smtClean="0"/>
              <a:pPr/>
              <a:t>5/8/25</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751014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D5F6CB2-3771-4ADD-A627-914030C613EC}" type="datetimeFigureOut">
              <a:rPr lang="es-AR" smtClean="0"/>
              <a:pPr/>
              <a:t>5/8/25</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075211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28120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5/8/25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241902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12596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411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231297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814438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395566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31486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9202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218344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8527953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264092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9240973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408325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2217004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2171831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6181527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681922704"/>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8837932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3212913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681689300"/>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7795594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7621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2456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338304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097917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4823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676865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863211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534196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5948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2" y="3446103"/>
            <a:ext cx="6345239" cy="554061"/>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2385833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5/8/25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71841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image" Target="../media/image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heme" Target="../theme/theme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F6CB2-3771-4ADD-A627-914030C613EC}" type="datetimeFigureOut">
              <a:rPr lang="es-AR" smtClean="0"/>
              <a:pPr/>
              <a:t>5/8/25</a:t>
            </a:fld>
            <a:endParaRPr lang="es-A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02056-5213-4551-87DF-DD83DCF69E65}" type="slidenum">
              <a:rPr lang="es-AR" smtClean="0"/>
              <a:pPr/>
              <a:t>‹Nº›</a:t>
            </a:fld>
            <a:endParaRPr lang="es-AR"/>
          </a:p>
        </p:txBody>
      </p:sp>
    </p:spTree>
    <p:extLst>
      <p:ext uri="{BB962C8B-B14F-4D97-AF65-F5344CB8AC3E}">
        <p14:creationId xmlns:p14="http://schemas.microsoft.com/office/powerpoint/2010/main" val="263713329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94928965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linkedin.com/in/arielschwind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azure.microsoft.com/es-es/free/studen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888" y="1064015"/>
            <a:ext cx="6590959" cy="5658633"/>
          </a:xfrm>
          <a:prstGeom prst="rect">
            <a:avLst/>
          </a:prstGeom>
        </p:spPr>
      </p:pic>
      <p:sp>
        <p:nvSpPr>
          <p:cNvPr id="11" name="Text Placeholder 6">
            <a:extLst>
              <a:ext uri="{FF2B5EF4-FFF2-40B4-BE49-F238E27FC236}">
                <a16:creationId xmlns:a16="http://schemas.microsoft.com/office/drawing/2014/main" id="{839BCE6D-6848-DA16-7D8C-F63A17A9173E}"/>
              </a:ext>
            </a:extLst>
          </p:cNvPr>
          <p:cNvSpPr txBox="1">
            <a:spLocks/>
          </p:cNvSpPr>
          <p:nvPr/>
        </p:nvSpPr>
        <p:spPr>
          <a:xfrm>
            <a:off x="2004840" y="3524448"/>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r>
              <a:rPr lang="es-AR" dirty="0">
                <a:solidFill>
                  <a:prstClr val="black"/>
                </a:solidFill>
                <a:latin typeface="Source Sans Pro" panose="020B0503030403020204" pitchFamily="34" charset="0"/>
                <a:ea typeface="Source Sans Pro" panose="020B0503030403020204" pitchFamily="34" charset="0"/>
              </a:rPr>
              <a:t>Microsoft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Trainer</a:t>
            </a:r>
            <a:endParaRPr lang="es-AR" dirty="0">
              <a:solidFill>
                <a:prstClr val="black"/>
              </a:solidFill>
              <a:latin typeface="Source Sans Pro" panose="020B0503030403020204" pitchFamily="34" charset="0"/>
              <a:ea typeface="Source Sans Pro" panose="020B0503030403020204" pitchFamily="34" charset="0"/>
            </a:endParaRPr>
          </a:p>
          <a:p>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12" name="Imagen 11">
            <a:extLst>
              <a:ext uri="{FF2B5EF4-FFF2-40B4-BE49-F238E27FC236}">
                <a16:creationId xmlns:a16="http://schemas.microsoft.com/office/drawing/2014/main" id="{8FC118B3-8ACB-948B-9B19-4C9BD98FF800}"/>
              </a:ext>
            </a:extLst>
          </p:cNvPr>
          <p:cNvPicPr>
            <a:picLocks noChangeAspect="1"/>
          </p:cNvPicPr>
          <p:nvPr/>
        </p:nvPicPr>
        <p:blipFill>
          <a:blip r:embed="rId5"/>
          <a:stretch>
            <a:fillRect/>
          </a:stretch>
        </p:blipFill>
        <p:spPr>
          <a:xfrm>
            <a:off x="573647" y="4792530"/>
            <a:ext cx="1052279" cy="1035029"/>
          </a:xfrm>
          <a:prstGeom prst="rect">
            <a:avLst/>
          </a:prstGeom>
        </p:spPr>
      </p:pic>
      <p:pic>
        <p:nvPicPr>
          <p:cNvPr id="14" name="Imagen 13">
            <a:extLst>
              <a:ext uri="{FF2B5EF4-FFF2-40B4-BE49-F238E27FC236}">
                <a16:creationId xmlns:a16="http://schemas.microsoft.com/office/drawing/2014/main" id="{E33B920A-3652-2EAE-AFAA-71BA7E221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647" y="3524448"/>
            <a:ext cx="1128851" cy="1163764"/>
          </a:xfrm>
          <a:prstGeom prst="rect">
            <a:avLst/>
          </a:prstGeom>
        </p:spPr>
      </p:pic>
      <p:sp>
        <p:nvSpPr>
          <p:cNvPr id="16" name="Title 4">
            <a:extLst>
              <a:ext uri="{FF2B5EF4-FFF2-40B4-BE49-F238E27FC236}">
                <a16:creationId xmlns:a16="http://schemas.microsoft.com/office/drawing/2014/main" id="{D10E52B3-C00D-3F3F-AAD8-BDC678594D68}"/>
              </a:ext>
            </a:extLst>
          </p:cNvPr>
          <p:cNvSpPr txBox="1">
            <a:spLocks/>
          </p:cNvSpPr>
          <p:nvPr/>
        </p:nvSpPr>
        <p:spPr>
          <a:xfrm>
            <a:off x="677047" y="949569"/>
            <a:ext cx="9590081"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5400" b="0" strike="noStrike"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Ingeniería de Software III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Trabajos Prácticos 2025</a:t>
            </a:r>
          </a:p>
        </p:txBody>
      </p:sp>
      <p:sp>
        <p:nvSpPr>
          <p:cNvPr id="19" name="Rectángulo 18">
            <a:extLst>
              <a:ext uri="{FF2B5EF4-FFF2-40B4-BE49-F238E27FC236}">
                <a16:creationId xmlns:a16="http://schemas.microsoft.com/office/drawing/2014/main" id="{B1A4DB33-3F27-2444-E5C7-627F14099E66}"/>
              </a:ext>
            </a:extLst>
          </p:cNvPr>
          <p:cNvSpPr/>
          <p:nvPr/>
        </p:nvSpPr>
        <p:spPr>
          <a:xfrm>
            <a:off x="457200" y="293077"/>
            <a:ext cx="1711569" cy="656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BBC81-561C-342A-DC3F-C5DFD9D96AD2}"/>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A120F2B-0C58-2700-CBEA-F9F8FD279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F79E5AF-3604-0E0B-95EC-11178BF7A9D0}"/>
              </a:ext>
            </a:extLst>
          </p:cNvPr>
          <p:cNvSpPr>
            <a:spLocks noGrp="1"/>
          </p:cNvSpPr>
          <p:nvPr>
            <p:ph type="title"/>
          </p:nvPr>
        </p:nvSpPr>
        <p:spPr>
          <a:xfrm>
            <a:off x="3857295" y="135247"/>
            <a:ext cx="7496503" cy="1325563"/>
          </a:xfrm>
        </p:spPr>
        <p:txBody>
          <a:bodyPr vert="horz" wrap="square" lIns="0" tIns="164592" rIns="0" bIns="0" rtlCol="0" anchor="t">
            <a:noAutofit/>
          </a:bodyPr>
          <a:lstStyle/>
          <a:p>
            <a:pPr defTabSz="914367">
              <a:lnSpc>
                <a:spcPct val="90000"/>
              </a:lnSpc>
              <a:spcBef>
                <a:spcPct val="0"/>
              </a:spcBef>
              <a:buClrTx/>
              <a:buSzTx/>
              <a:buFontTx/>
            </a:pPr>
            <a:r>
              <a:rPr lang="es-AR" sz="3529" b="0" kern="1200" spc="-147" dirty="0">
                <a:ln w="3175">
                  <a:noFill/>
                </a:ln>
                <a:solidFill>
                  <a:srgbClr val="0078D7"/>
                </a:solidFill>
                <a:latin typeface="Segoe UI Semibold"/>
                <a:ea typeface="+mn-ea"/>
                <a:cs typeface="Segoe UI" pitchFamily="34" charset="0"/>
              </a:rPr>
              <a:t>Condiciones para la Presentación de Trabajos Prácticos</a:t>
            </a:r>
            <a:br>
              <a:rPr lang="es-AR" sz="3529" b="0" kern="1200" spc="-147" dirty="0">
                <a:ln w="3175">
                  <a:noFill/>
                </a:ln>
                <a:solidFill>
                  <a:srgbClr val="0078D7"/>
                </a:solidFill>
                <a:latin typeface="Segoe UI Semibold"/>
                <a:ea typeface="+mn-ea"/>
                <a:cs typeface="Segoe UI" pitchFamily="34" charset="0"/>
              </a:rPr>
            </a:br>
            <a:endParaRPr lang="es-AR" sz="3529" b="0" kern="1200" spc="-147" dirty="0">
              <a:ln w="3175">
                <a:noFill/>
              </a:ln>
              <a:solidFill>
                <a:srgbClr val="0078D7"/>
              </a:solidFill>
              <a:latin typeface="Segoe UI Semibold"/>
              <a:ea typeface="+mn-ea"/>
              <a:cs typeface="Segoe UI" pitchFamily="34" charset="0"/>
            </a:endParaRPr>
          </a:p>
        </p:txBody>
      </p:sp>
      <p:sp>
        <p:nvSpPr>
          <p:cNvPr id="8" name="Marcador de contenido 2">
            <a:extLst>
              <a:ext uri="{FF2B5EF4-FFF2-40B4-BE49-F238E27FC236}">
                <a16:creationId xmlns:a16="http://schemas.microsoft.com/office/drawing/2014/main" id="{939D568F-7176-D3C2-52EB-AF42A3AB2C4B}"/>
              </a:ext>
            </a:extLst>
          </p:cNvPr>
          <p:cNvSpPr>
            <a:spLocks noGrp="1"/>
          </p:cNvSpPr>
          <p:nvPr>
            <p:ph idx="1"/>
          </p:nvPr>
        </p:nvSpPr>
        <p:spPr>
          <a:xfrm>
            <a:off x="3857296" y="1460810"/>
            <a:ext cx="7496503" cy="5118666"/>
          </a:xfrm>
        </p:spPr>
        <p:txBody>
          <a:bodyPr/>
          <a:lstStyle/>
          <a:p>
            <a:pPr marL="114300" indent="0">
              <a:buNone/>
            </a:pPr>
            <a:r>
              <a:rPr lang="es-AR" dirty="0">
                <a:solidFill>
                  <a:schemeClr val="bg2"/>
                </a:solidFill>
              </a:rPr>
              <a:t>A continuación, se detallan las condiciones para la presentación de los trabajos prácticos:</a:t>
            </a:r>
          </a:p>
          <a:p>
            <a:pPr marL="114300" indent="0">
              <a:buNone/>
            </a:pPr>
            <a:endParaRPr lang="es-AR" sz="1600" b="1" dirty="0">
              <a:solidFill>
                <a:schemeClr val="bg2"/>
              </a:solidFill>
            </a:endParaRPr>
          </a:p>
          <a:p>
            <a:pPr marL="114300" indent="0">
              <a:buNone/>
            </a:pPr>
            <a:r>
              <a:rPr lang="es-AR" sz="1600" b="1" dirty="0">
                <a:solidFill>
                  <a:schemeClr val="bg2"/>
                </a:solidFill>
              </a:rPr>
              <a:t>Criterios de Evaluación:</a:t>
            </a:r>
          </a:p>
          <a:p>
            <a:pPr marL="857250" lvl="1" indent="-285750"/>
            <a:r>
              <a:rPr lang="es-AR" sz="1600" dirty="0">
                <a:solidFill>
                  <a:schemeClr val="bg2"/>
                </a:solidFill>
              </a:rPr>
              <a:t>Organización técnica del repositorio (30%)</a:t>
            </a:r>
          </a:p>
          <a:p>
            <a:pPr marL="857250" lvl="1" indent="-285750"/>
            <a:r>
              <a:rPr lang="es-AR" sz="1600" dirty="0">
                <a:solidFill>
                  <a:schemeClr val="bg2"/>
                </a:solidFill>
              </a:rPr>
              <a:t>Claridad y justificación en </a:t>
            </a:r>
            <a:r>
              <a:rPr lang="es-AR" sz="1600" dirty="0" err="1">
                <a:solidFill>
                  <a:schemeClr val="bg2"/>
                </a:solidFill>
              </a:rPr>
              <a:t>decisiones.md</a:t>
            </a:r>
            <a:r>
              <a:rPr lang="es-AR" sz="1600" dirty="0">
                <a:solidFill>
                  <a:schemeClr val="bg2"/>
                </a:solidFill>
              </a:rPr>
              <a:t> (30%): Explicación de  decisiones técnicas y flujo de trabajo</a:t>
            </a:r>
          </a:p>
          <a:p>
            <a:pPr marL="857250" lvl="1" indent="-285750"/>
            <a:r>
              <a:rPr lang="es-AR" sz="1600" dirty="0">
                <a:solidFill>
                  <a:schemeClr val="bg2"/>
                </a:solidFill>
              </a:rPr>
              <a:t> Defensa oral obligatoria (40%): Comprensión, argumentación y capacidad de explicar el trabajo realizado</a:t>
            </a:r>
          </a:p>
          <a:p>
            <a:pPr>
              <a:buFont typeface="+mj-lt"/>
              <a:buAutoNum type="arabicPeriod"/>
            </a:pPr>
            <a:endParaRPr lang="es-AR" sz="1600" b="1" dirty="0">
              <a:solidFill>
                <a:schemeClr val="bg2"/>
              </a:solidFill>
            </a:endParaRPr>
          </a:p>
          <a:p>
            <a:pPr marL="114300" indent="0">
              <a:buNone/>
            </a:pPr>
            <a:r>
              <a:rPr lang="es-AR" sz="1600" b="1" dirty="0">
                <a:solidFill>
                  <a:schemeClr val="bg2"/>
                </a:solidFill>
              </a:rPr>
              <a:t>Defensa Oral: </a:t>
            </a:r>
            <a:r>
              <a:rPr lang="es-AR" sz="1600" dirty="0">
                <a:solidFill>
                  <a:schemeClr val="bg2"/>
                </a:solidFill>
              </a:rPr>
              <a:t>Es obligatoria para aprobar. El alumno deberá demostrar comprensión profunda del tema y defender todas las   decisiones tomadas. Si no puede defender su trabajo, no se aprueba   independientemente de la calidad del repositorio.</a:t>
            </a:r>
          </a:p>
          <a:p>
            <a:pPr>
              <a:buFont typeface="+mj-lt"/>
              <a:buAutoNum type="arabicPeriod"/>
            </a:pPr>
            <a:endParaRPr lang="es-AR" sz="1400" b="1" dirty="0">
              <a:solidFill>
                <a:schemeClr val="bg2"/>
              </a:solidFill>
            </a:endParaRPr>
          </a:p>
          <a:p>
            <a:pPr>
              <a:buFont typeface="+mj-lt"/>
              <a:buAutoNum type="arabicPeriod"/>
            </a:pPr>
            <a:endParaRPr lang="es-AR" sz="1400" dirty="0">
              <a:solidFill>
                <a:schemeClr val="bg2"/>
              </a:solidFill>
            </a:endParaRPr>
          </a:p>
        </p:txBody>
      </p:sp>
    </p:spTree>
    <p:extLst>
      <p:ext uri="{BB962C8B-B14F-4D97-AF65-F5344CB8AC3E}">
        <p14:creationId xmlns:p14="http://schemas.microsoft.com/office/powerpoint/2010/main" val="3426366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6457B-BF3B-3B43-BC64-AC45C866284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7D755F7-BB21-70A6-F4FE-3BAAB19EF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1BF50CCB-8279-7D85-4A8C-107C75ED20D9}"/>
              </a:ext>
            </a:extLst>
          </p:cNvPr>
          <p:cNvSpPr>
            <a:spLocks noGrp="1"/>
          </p:cNvSpPr>
          <p:nvPr>
            <p:ph type="title"/>
          </p:nvPr>
        </p:nvSpPr>
        <p:spPr>
          <a:xfrm>
            <a:off x="3857295" y="135247"/>
            <a:ext cx="7496503" cy="1325563"/>
          </a:xfrm>
        </p:spPr>
        <p:txBody>
          <a:bodyPr vert="horz" wrap="square" lIns="0" tIns="164592" rIns="0" bIns="0" rtlCol="0" anchor="t">
            <a:noAutofit/>
          </a:bodyPr>
          <a:lstStyle/>
          <a:p>
            <a:pPr defTabSz="914367">
              <a:lnSpc>
                <a:spcPct val="90000"/>
              </a:lnSpc>
              <a:spcBef>
                <a:spcPct val="0"/>
              </a:spcBef>
              <a:buClrTx/>
              <a:buSzTx/>
              <a:buFontTx/>
            </a:pPr>
            <a:r>
              <a:rPr lang="es-AR" sz="3529" b="0" kern="1200" spc="-147" dirty="0">
                <a:ln w="3175">
                  <a:noFill/>
                </a:ln>
                <a:solidFill>
                  <a:srgbClr val="0078D7"/>
                </a:solidFill>
                <a:latin typeface="Segoe UI Semibold"/>
                <a:ea typeface="+mn-ea"/>
                <a:cs typeface="Segoe UI" pitchFamily="34" charset="0"/>
              </a:rPr>
              <a:t>Condiciones para la Presentación de Trabajos Prácticos</a:t>
            </a:r>
            <a:br>
              <a:rPr lang="es-AR" sz="3529" b="0" kern="1200" spc="-147" dirty="0">
                <a:ln w="3175">
                  <a:noFill/>
                </a:ln>
                <a:solidFill>
                  <a:srgbClr val="0078D7"/>
                </a:solidFill>
                <a:latin typeface="Segoe UI Semibold"/>
                <a:ea typeface="+mn-ea"/>
                <a:cs typeface="Segoe UI" pitchFamily="34" charset="0"/>
              </a:rPr>
            </a:br>
            <a:endParaRPr lang="es-AR" sz="3529" b="0" kern="1200" spc="-147" dirty="0">
              <a:ln w="3175">
                <a:noFill/>
              </a:ln>
              <a:solidFill>
                <a:srgbClr val="0078D7"/>
              </a:solidFill>
              <a:latin typeface="Segoe UI Semibold"/>
              <a:ea typeface="+mn-ea"/>
              <a:cs typeface="Segoe UI" pitchFamily="34" charset="0"/>
            </a:endParaRPr>
          </a:p>
        </p:txBody>
      </p:sp>
      <p:sp>
        <p:nvSpPr>
          <p:cNvPr id="8" name="Marcador de contenido 2">
            <a:extLst>
              <a:ext uri="{FF2B5EF4-FFF2-40B4-BE49-F238E27FC236}">
                <a16:creationId xmlns:a16="http://schemas.microsoft.com/office/drawing/2014/main" id="{977AC457-56AD-C4AE-3F10-45F6E10D9924}"/>
              </a:ext>
            </a:extLst>
          </p:cNvPr>
          <p:cNvSpPr>
            <a:spLocks noGrp="1"/>
          </p:cNvSpPr>
          <p:nvPr>
            <p:ph idx="1"/>
          </p:nvPr>
        </p:nvSpPr>
        <p:spPr>
          <a:xfrm>
            <a:off x="3857296" y="1460810"/>
            <a:ext cx="7496503" cy="5118666"/>
          </a:xfrm>
        </p:spPr>
        <p:txBody>
          <a:bodyPr/>
          <a:lstStyle/>
          <a:p>
            <a:pPr marL="114300" indent="0">
              <a:buNone/>
            </a:pPr>
            <a:r>
              <a:rPr lang="es-AR" dirty="0">
                <a:solidFill>
                  <a:schemeClr val="bg2"/>
                </a:solidFill>
              </a:rPr>
              <a:t>A continuación, se detallan las condiciones para la presentación de los trabajos prácticos:</a:t>
            </a:r>
          </a:p>
          <a:p>
            <a:pPr marL="114300" indent="0">
              <a:buNone/>
            </a:pPr>
            <a:endParaRPr lang="es-AR" sz="1400" b="1" dirty="0">
              <a:solidFill>
                <a:schemeClr val="bg2"/>
              </a:solidFill>
            </a:endParaRPr>
          </a:p>
          <a:p>
            <a:pPr marL="114300" indent="0">
              <a:buNone/>
            </a:pPr>
            <a:r>
              <a:rPr lang="es-AR" sz="1600" b="1" dirty="0">
                <a:solidFill>
                  <a:schemeClr val="bg2"/>
                </a:solidFill>
              </a:rPr>
              <a:t>Parciales: </a:t>
            </a:r>
            <a:r>
              <a:rPr lang="es-AR" sz="1600" dirty="0">
                <a:solidFill>
                  <a:schemeClr val="bg2"/>
                </a:solidFill>
              </a:rPr>
              <a:t>No habrá parciales tradicionales. El promedio final de notas de cada Trabajo Práctico se considerará como nota de Parcial.</a:t>
            </a:r>
          </a:p>
          <a:p>
            <a:pPr>
              <a:buFont typeface="+mj-lt"/>
              <a:buAutoNum type="arabicPeriod"/>
            </a:pPr>
            <a:endParaRPr lang="es-AR" sz="1600" b="1" dirty="0">
              <a:solidFill>
                <a:schemeClr val="bg2"/>
              </a:solidFill>
            </a:endParaRPr>
          </a:p>
          <a:p>
            <a:pPr marL="114300" indent="0">
              <a:buNone/>
            </a:pPr>
            <a:r>
              <a:rPr lang="es-AR" sz="1600" b="1" dirty="0">
                <a:solidFill>
                  <a:schemeClr val="bg2"/>
                </a:solidFill>
              </a:rPr>
              <a:t> Nota importante: </a:t>
            </a:r>
            <a:r>
              <a:rPr lang="es-AR" sz="1600" dirty="0">
                <a:solidFill>
                  <a:schemeClr val="bg2"/>
                </a:solidFill>
              </a:rPr>
              <a:t>El trabajo se aprueba solo si el alumno puede  explicar qué hizo, por qué lo hizo y cómo lo resolvió durante la defensa oral</a:t>
            </a:r>
            <a:br>
              <a:rPr lang="es-AR" sz="1400" dirty="0">
                <a:solidFill>
                  <a:schemeClr val="bg2"/>
                </a:solidFill>
              </a:rPr>
            </a:br>
            <a:endParaRPr lang="es-AR" sz="1400" dirty="0">
              <a:solidFill>
                <a:schemeClr val="bg2"/>
              </a:solidFill>
            </a:endParaRPr>
          </a:p>
          <a:p>
            <a:pPr>
              <a:buFont typeface="+mj-lt"/>
              <a:buAutoNum type="arabicPeriod"/>
            </a:pPr>
            <a:endParaRPr lang="es-AR" sz="1400" dirty="0">
              <a:solidFill>
                <a:schemeClr val="bg2"/>
              </a:solidFill>
            </a:endParaRPr>
          </a:p>
        </p:txBody>
      </p:sp>
    </p:spTree>
    <p:extLst>
      <p:ext uri="{BB962C8B-B14F-4D97-AF65-F5344CB8AC3E}">
        <p14:creationId xmlns:p14="http://schemas.microsoft.com/office/powerpoint/2010/main" val="1877817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792224" y="278524"/>
            <a:ext cx="7707350" cy="1325563"/>
          </a:xfrm>
          <a:noFill/>
          <a:ln>
            <a:noFill/>
          </a:ln>
        </p:spPr>
        <p:txBody>
          <a:bodyPr spcFirstLastPara="1" vert="horz" wrap="square" lIns="0" tIns="164592" rIns="0" bIns="0" rtlCol="0" anchor="t" anchorCtr="0">
            <a:noAutofit/>
          </a:bodyPr>
          <a:lstStyle/>
          <a:p>
            <a:pPr defTabSz="914367">
              <a:lnSpc>
                <a:spcPct val="90000"/>
              </a:lnSpc>
              <a:spcBef>
                <a:spcPct val="0"/>
              </a:spcBef>
              <a:buClrTx/>
              <a:buSzTx/>
              <a:buFontTx/>
            </a:pPr>
            <a:r>
              <a:rPr lang="es-AR" sz="3529" b="0" kern="1200" spc="-147" dirty="0">
                <a:ln w="3175">
                  <a:noFill/>
                </a:ln>
                <a:solidFill>
                  <a:srgbClr val="0078D7"/>
                </a:solidFill>
                <a:latin typeface="Segoe UI Semibold"/>
                <a:ea typeface="+mn-ea"/>
                <a:cs typeface="Segoe UI" pitchFamily="34" charset="0"/>
              </a:rPr>
              <a:t>Trabajo Práctico Integrador: Requisitos y Validación</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646449" y="747132"/>
            <a:ext cx="8419171" cy="5832344"/>
          </a:xfrm>
        </p:spPr>
        <p:txBody>
          <a:bodyPr/>
          <a:lstStyle/>
          <a:p>
            <a:pPr marL="114300" indent="0">
              <a:buNone/>
            </a:pPr>
            <a:endParaRPr lang="es-AR" sz="1500" dirty="0">
              <a:solidFill>
                <a:schemeClr val="bg2"/>
              </a:solidFill>
            </a:endParaRPr>
          </a:p>
          <a:p>
            <a:pPr marL="114300" indent="0">
              <a:buNone/>
            </a:pPr>
            <a:endParaRPr lang="es-AR" sz="1500" dirty="0">
              <a:solidFill>
                <a:schemeClr val="bg2"/>
              </a:solidFill>
            </a:endParaRPr>
          </a:p>
          <a:p>
            <a:pPr marL="114300" indent="0">
              <a:buNone/>
            </a:pPr>
            <a:endParaRPr lang="es-AR" sz="1500" dirty="0">
              <a:solidFill>
                <a:schemeClr val="bg2"/>
              </a:solidFill>
            </a:endParaRPr>
          </a:p>
          <a:p>
            <a:pPr marL="114300" indent="0">
              <a:buNone/>
            </a:pPr>
            <a:r>
              <a:rPr lang="es-AR" sz="1500" dirty="0">
                <a:solidFill>
                  <a:schemeClr val="bg2"/>
                </a:solidFill>
              </a:rPr>
              <a:t>El </a:t>
            </a:r>
            <a:r>
              <a:rPr lang="es-AR" sz="1500" b="1" dirty="0">
                <a:solidFill>
                  <a:schemeClr val="bg2"/>
                </a:solidFill>
              </a:rPr>
              <a:t>Trabajo Práctico Integrador</a:t>
            </a:r>
            <a:r>
              <a:rPr lang="es-AR" sz="1500" dirty="0">
                <a:solidFill>
                  <a:schemeClr val="bg2"/>
                </a:solidFill>
              </a:rPr>
              <a:t> es un componente esencial para la aprobación del examen final teórico de esta materia. Se presenta como condición para regularizar la materia.</a:t>
            </a:r>
            <a:br>
              <a:rPr lang="es-AR" sz="1500" dirty="0">
                <a:solidFill>
                  <a:schemeClr val="bg2"/>
                </a:solidFill>
              </a:rPr>
            </a:br>
            <a:endParaRPr lang="es-AR" sz="1500" b="1" dirty="0">
              <a:solidFill>
                <a:schemeClr val="bg2"/>
              </a:solidFill>
            </a:endParaRPr>
          </a:p>
          <a:p>
            <a:pPr marL="114300" indent="0">
              <a:buNone/>
            </a:pPr>
            <a:r>
              <a:rPr lang="es-AR" b="1" dirty="0">
                <a:solidFill>
                  <a:schemeClr val="bg2"/>
                </a:solidFill>
              </a:rPr>
              <a:t>Requisitos del Proyecto Integrador:</a:t>
            </a:r>
          </a:p>
          <a:p>
            <a:pPr>
              <a:buFont typeface="Arial" panose="020B0604020202020204" pitchFamily="34" charset="0"/>
              <a:buChar char="•"/>
            </a:pPr>
            <a:r>
              <a:rPr lang="es-AR" sz="1500" b="1" dirty="0">
                <a:solidFill>
                  <a:schemeClr val="bg2"/>
                </a:solidFill>
              </a:rPr>
              <a:t>Aplicación Completa:</a:t>
            </a:r>
            <a:r>
              <a:rPr lang="es-AR" sz="1500" dirty="0">
                <a:solidFill>
                  <a:schemeClr val="bg2"/>
                </a:solidFill>
              </a:rPr>
              <a:t> Utilicen una aplicación, ya sea desarrollada por ustedes o un proyecto existente en GitHub, que incluya:</a:t>
            </a:r>
          </a:p>
          <a:p>
            <a:pPr marL="914400" lvl="3" indent="0">
              <a:lnSpc>
                <a:spcPct val="100000"/>
              </a:lnSpc>
              <a:spcBef>
                <a:spcPts val="0"/>
              </a:spcBef>
              <a:buFont typeface="Arial" panose="020B0604020202020204" pitchFamily="34" charset="0"/>
              <a:buChar char="•"/>
            </a:pPr>
            <a:r>
              <a:rPr lang="es-AR" sz="1500" dirty="0">
                <a:solidFill>
                  <a:schemeClr val="bg2"/>
                </a:solidFill>
              </a:rPr>
              <a:t>Un servicio de </a:t>
            </a:r>
            <a:r>
              <a:rPr lang="es-AR" sz="1500" dirty="0" err="1">
                <a:solidFill>
                  <a:schemeClr val="bg2"/>
                </a:solidFill>
              </a:rPr>
              <a:t>backend</a:t>
            </a:r>
            <a:r>
              <a:rPr lang="es-AR" sz="1500" dirty="0">
                <a:solidFill>
                  <a:schemeClr val="bg2"/>
                </a:solidFill>
              </a:rPr>
              <a:t>.</a:t>
            </a:r>
          </a:p>
          <a:p>
            <a:pPr marL="914400" lvl="3" indent="0">
              <a:lnSpc>
                <a:spcPct val="100000"/>
              </a:lnSpc>
              <a:spcBef>
                <a:spcPts val="0"/>
              </a:spcBef>
              <a:buFont typeface="Arial" panose="020B0604020202020204" pitchFamily="34" charset="0"/>
              <a:buChar char="•"/>
            </a:pPr>
            <a:r>
              <a:rPr lang="es-AR" sz="1500" dirty="0">
                <a:solidFill>
                  <a:schemeClr val="bg2"/>
                </a:solidFill>
              </a:rPr>
              <a:t>Un servicio de </a:t>
            </a:r>
            <a:r>
              <a:rPr lang="es-AR" sz="1500" dirty="0" err="1">
                <a:solidFill>
                  <a:schemeClr val="bg2"/>
                </a:solidFill>
              </a:rPr>
              <a:t>frontend</a:t>
            </a:r>
            <a:r>
              <a:rPr lang="es-AR" sz="1500" dirty="0">
                <a:solidFill>
                  <a:schemeClr val="bg2"/>
                </a:solidFill>
              </a:rPr>
              <a:t>.</a:t>
            </a:r>
          </a:p>
          <a:p>
            <a:pPr marL="914400" lvl="3" indent="0">
              <a:lnSpc>
                <a:spcPct val="100000"/>
              </a:lnSpc>
              <a:spcBef>
                <a:spcPts val="0"/>
              </a:spcBef>
              <a:buFont typeface="Arial" panose="020B0604020202020204" pitchFamily="34" charset="0"/>
              <a:buChar char="•"/>
            </a:pPr>
            <a:r>
              <a:rPr lang="es-AR" sz="1500" dirty="0">
                <a:solidFill>
                  <a:schemeClr val="bg2"/>
                </a:solidFill>
              </a:rPr>
              <a:t>Interacción con base(s) de datos.</a:t>
            </a:r>
          </a:p>
          <a:p>
            <a:pPr>
              <a:buFont typeface="Arial" panose="020B0604020202020204" pitchFamily="34" charset="0"/>
              <a:buChar char="•"/>
            </a:pPr>
            <a:r>
              <a:rPr lang="es-AR" sz="1500" b="1" dirty="0">
                <a:solidFill>
                  <a:schemeClr val="bg2"/>
                </a:solidFill>
              </a:rPr>
              <a:t>Repositorio en Git:</a:t>
            </a:r>
            <a:r>
              <a:rPr lang="es-AR" sz="1500" dirty="0">
                <a:solidFill>
                  <a:schemeClr val="bg2"/>
                </a:solidFill>
              </a:rPr>
              <a:t> La aplicación debe estar alojada en un repositorio público Git.</a:t>
            </a:r>
          </a:p>
          <a:p>
            <a:pPr>
              <a:buFont typeface="Arial" panose="020B0604020202020204" pitchFamily="34" charset="0"/>
              <a:buChar char="•"/>
            </a:pPr>
            <a:r>
              <a:rPr lang="es-AR" sz="1500" b="1" dirty="0" err="1">
                <a:solidFill>
                  <a:schemeClr val="bg2"/>
                </a:solidFill>
              </a:rPr>
              <a:t>Build</a:t>
            </a:r>
            <a:r>
              <a:rPr lang="es-AR" sz="1500" b="1" dirty="0">
                <a:solidFill>
                  <a:schemeClr val="bg2"/>
                </a:solidFill>
              </a:rPr>
              <a:t> y </a:t>
            </a:r>
            <a:r>
              <a:rPr lang="es-AR" sz="1500" b="1" dirty="0" err="1">
                <a:solidFill>
                  <a:schemeClr val="bg2"/>
                </a:solidFill>
              </a:rPr>
              <a:t>Deploy</a:t>
            </a:r>
            <a:r>
              <a:rPr lang="es-AR" sz="1500" b="1" dirty="0">
                <a:solidFill>
                  <a:schemeClr val="bg2"/>
                </a:solidFill>
              </a:rPr>
              <a:t> Automatizados:</a:t>
            </a:r>
            <a:r>
              <a:rPr lang="es-AR" sz="1500" dirty="0">
                <a:solidFill>
                  <a:schemeClr val="bg2"/>
                </a:solidFill>
              </a:rPr>
              <a:t> Configuren la construcción y el </a:t>
            </a:r>
            <a:r>
              <a:rPr lang="es-AR" sz="1500" dirty="0" err="1">
                <a:solidFill>
                  <a:schemeClr val="bg2"/>
                </a:solidFill>
              </a:rPr>
              <a:t>deploy</a:t>
            </a:r>
            <a:r>
              <a:rPr lang="es-AR" sz="1500" dirty="0">
                <a:solidFill>
                  <a:schemeClr val="bg2"/>
                </a:solidFill>
              </a:rPr>
              <a:t> de la aplicación de manera automatizada utilizando herramientas vistas en clase, como Azure </a:t>
            </a:r>
            <a:r>
              <a:rPr lang="es-AR" sz="1500" dirty="0" err="1">
                <a:solidFill>
                  <a:schemeClr val="bg2"/>
                </a:solidFill>
              </a:rPr>
              <a:t>Devops</a:t>
            </a:r>
            <a:r>
              <a:rPr lang="es-AR" sz="1500" dirty="0">
                <a:solidFill>
                  <a:schemeClr val="bg2"/>
                </a:solidFill>
              </a:rPr>
              <a:t> Pipelines o GitHub </a:t>
            </a:r>
            <a:r>
              <a:rPr lang="es-AR" sz="1500" dirty="0" err="1">
                <a:solidFill>
                  <a:schemeClr val="bg2"/>
                </a:solidFill>
              </a:rPr>
              <a:t>Actions</a:t>
            </a:r>
            <a:r>
              <a:rPr lang="es-AR" sz="1500" dirty="0">
                <a:solidFill>
                  <a:schemeClr val="bg2"/>
                </a:solidFill>
              </a:rPr>
              <a:t> </a:t>
            </a:r>
            <a:r>
              <a:rPr lang="es-AR" sz="1500" b="1" dirty="0">
                <a:solidFill>
                  <a:schemeClr val="bg2"/>
                </a:solidFill>
              </a:rPr>
              <a:t>o cualquiera similar.</a:t>
            </a:r>
          </a:p>
          <a:p>
            <a:pPr marL="914400" lvl="3" indent="0">
              <a:lnSpc>
                <a:spcPct val="100000"/>
              </a:lnSpc>
              <a:spcBef>
                <a:spcPts val="0"/>
              </a:spcBef>
              <a:buFont typeface="Arial" panose="020B0604020202020204" pitchFamily="34" charset="0"/>
              <a:buChar char="•"/>
            </a:pPr>
            <a:r>
              <a:rPr lang="es-AR" sz="1500" dirty="0">
                <a:solidFill>
                  <a:schemeClr val="bg2"/>
                </a:solidFill>
              </a:rPr>
              <a:t>Cada </a:t>
            </a:r>
            <a:r>
              <a:rPr lang="es-AR" sz="1500" dirty="0" err="1">
                <a:solidFill>
                  <a:schemeClr val="bg2"/>
                </a:solidFill>
              </a:rPr>
              <a:t>pull</a:t>
            </a:r>
            <a:r>
              <a:rPr lang="es-AR" sz="1500" dirty="0">
                <a:solidFill>
                  <a:schemeClr val="bg2"/>
                </a:solidFill>
              </a:rPr>
              <a:t> </a:t>
            </a:r>
            <a:r>
              <a:rPr lang="es-AR" sz="1500" dirty="0" err="1">
                <a:solidFill>
                  <a:schemeClr val="bg2"/>
                </a:solidFill>
              </a:rPr>
              <a:t>request</a:t>
            </a:r>
            <a:r>
              <a:rPr lang="es-AR" sz="1500" dirty="0">
                <a:solidFill>
                  <a:schemeClr val="bg2"/>
                </a:solidFill>
              </a:rPr>
              <a:t> aprobado a la rama master debe construir la aplicación automáticamente.</a:t>
            </a:r>
          </a:p>
          <a:p>
            <a:pPr marL="914400" lvl="3" indent="0">
              <a:lnSpc>
                <a:spcPct val="100000"/>
              </a:lnSpc>
              <a:spcBef>
                <a:spcPts val="0"/>
              </a:spcBef>
              <a:buFont typeface="Arial" panose="020B0604020202020204" pitchFamily="34" charset="0"/>
              <a:buChar char="•"/>
            </a:pPr>
            <a:r>
              <a:rPr lang="es-AR" sz="1500" dirty="0">
                <a:solidFill>
                  <a:schemeClr val="bg2"/>
                </a:solidFill>
              </a:rPr>
              <a:t>Deben ejecutar los </a:t>
            </a:r>
            <a:r>
              <a:rPr lang="es-AR" sz="1500" dirty="0" err="1">
                <a:solidFill>
                  <a:schemeClr val="bg2"/>
                </a:solidFill>
              </a:rPr>
              <a:t>tests</a:t>
            </a:r>
            <a:r>
              <a:rPr lang="es-AR" sz="1500" dirty="0">
                <a:solidFill>
                  <a:schemeClr val="bg2"/>
                </a:solidFill>
              </a:rPr>
              <a:t> de unidad, recolectar y mostrar los resultados.</a:t>
            </a:r>
          </a:p>
          <a:p>
            <a:pPr marL="914400" lvl="3" indent="0">
              <a:lnSpc>
                <a:spcPct val="100000"/>
              </a:lnSpc>
              <a:spcBef>
                <a:spcPts val="0"/>
              </a:spcBef>
              <a:buFont typeface="Arial" panose="020B0604020202020204" pitchFamily="34" charset="0"/>
              <a:buChar char="•"/>
            </a:pPr>
            <a:r>
              <a:rPr lang="es-AR" sz="1500" dirty="0">
                <a:solidFill>
                  <a:schemeClr val="bg2"/>
                </a:solidFill>
              </a:rPr>
              <a:t>Superados los test de unidad, el pipeline debe realizar el </a:t>
            </a:r>
            <a:r>
              <a:rPr lang="es-AR" sz="1500" dirty="0" err="1">
                <a:solidFill>
                  <a:schemeClr val="bg2"/>
                </a:solidFill>
              </a:rPr>
              <a:t>deploy</a:t>
            </a:r>
            <a:r>
              <a:rPr lang="es-AR" sz="1500" dirty="0">
                <a:solidFill>
                  <a:schemeClr val="bg2"/>
                </a:solidFill>
              </a:rPr>
              <a:t> automáticamente al entorno de QA ejecutando además pruebas de integración.</a:t>
            </a:r>
          </a:p>
          <a:p>
            <a:pPr marL="914400" lvl="3" indent="0">
              <a:lnSpc>
                <a:spcPct val="100000"/>
              </a:lnSpc>
              <a:spcBef>
                <a:spcPts val="0"/>
              </a:spcBef>
              <a:buFont typeface="Arial" panose="020B0604020202020204" pitchFamily="34" charset="0"/>
              <a:buChar char="•"/>
            </a:pPr>
            <a:r>
              <a:rPr lang="es-AR" sz="1500" dirty="0">
                <a:solidFill>
                  <a:schemeClr val="bg2"/>
                </a:solidFill>
              </a:rPr>
              <a:t>Debe existir una aprobación manual para aprobar el pase al entorno de Producción</a:t>
            </a:r>
          </a:p>
          <a:p>
            <a:pPr>
              <a:buFont typeface="Arial" panose="020B0604020202020204" pitchFamily="34" charset="0"/>
              <a:buChar char="•"/>
            </a:pPr>
            <a:r>
              <a:rPr lang="es-AR" sz="1500" b="1" dirty="0">
                <a:solidFill>
                  <a:schemeClr val="bg2"/>
                </a:solidFill>
              </a:rPr>
              <a:t>Test Cases: </a:t>
            </a:r>
            <a:r>
              <a:rPr lang="es-AR" sz="1500" dirty="0">
                <a:solidFill>
                  <a:schemeClr val="bg2"/>
                </a:solidFill>
              </a:rPr>
              <a:t>Presenten los test cases escritos, incluyendo los </a:t>
            </a:r>
            <a:r>
              <a:rPr lang="es-AR" sz="1500" dirty="0" err="1">
                <a:solidFill>
                  <a:schemeClr val="bg2"/>
                </a:solidFill>
              </a:rPr>
              <a:t>tests</a:t>
            </a:r>
            <a:r>
              <a:rPr lang="es-AR" sz="1500" dirty="0">
                <a:solidFill>
                  <a:schemeClr val="bg2"/>
                </a:solidFill>
              </a:rPr>
              <a:t> de integración.</a:t>
            </a:r>
          </a:p>
        </p:txBody>
      </p:sp>
    </p:spTree>
    <p:extLst>
      <p:ext uri="{BB962C8B-B14F-4D97-AF65-F5344CB8AC3E}">
        <p14:creationId xmlns:p14="http://schemas.microsoft.com/office/powerpoint/2010/main" val="2399217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B631B-4605-EBB3-21B0-7DFC3D83DE9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6322E08-931B-FB5E-F4B3-59E2B27B6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A723BD53-BB5A-218C-9F43-DA48C27B7C0B}"/>
              </a:ext>
            </a:extLst>
          </p:cNvPr>
          <p:cNvSpPr>
            <a:spLocks noGrp="1"/>
          </p:cNvSpPr>
          <p:nvPr>
            <p:ph idx="1"/>
          </p:nvPr>
        </p:nvSpPr>
        <p:spPr>
          <a:xfrm>
            <a:off x="3634257" y="1137276"/>
            <a:ext cx="8419171" cy="5832344"/>
          </a:xfrm>
        </p:spPr>
        <p:txBody>
          <a:bodyPr/>
          <a:lstStyle/>
          <a:p>
            <a:r>
              <a:rPr lang="es-AR" sz="1600" dirty="0">
                <a:solidFill>
                  <a:schemeClr val="bg2"/>
                </a:solidFill>
              </a:rPr>
              <a:t>Tanto en los trabajos prácticos como en el Trabajo Práctico Integrador de la materia, podrán utilizar </a:t>
            </a:r>
            <a:r>
              <a:rPr lang="es-AR" sz="1600" b="1" dirty="0">
                <a:solidFill>
                  <a:schemeClr val="bg2"/>
                </a:solidFill>
              </a:rPr>
              <a:t>cualquier herramienta de CI/CD</a:t>
            </a:r>
            <a:r>
              <a:rPr lang="es-AR" sz="1600" dirty="0">
                <a:solidFill>
                  <a:schemeClr val="bg2"/>
                </a:solidFill>
              </a:rPr>
              <a:t> y </a:t>
            </a:r>
            <a:r>
              <a:rPr lang="es-AR" sz="1600" b="1" dirty="0">
                <a:solidFill>
                  <a:schemeClr val="bg2"/>
                </a:solidFill>
              </a:rPr>
              <a:t>cualquier nube pública</a:t>
            </a:r>
            <a:r>
              <a:rPr lang="es-AR" sz="1600" dirty="0">
                <a:solidFill>
                  <a:schemeClr val="bg2"/>
                </a:solidFill>
              </a:rPr>
              <a:t>.</a:t>
            </a:r>
          </a:p>
          <a:p>
            <a:r>
              <a:rPr lang="es-AR" sz="1600" dirty="0">
                <a:solidFill>
                  <a:schemeClr val="bg2"/>
                </a:solidFill>
              </a:rPr>
              <a:t>Durante el cursado, abordaremos los conceptos clave implementándolos específicamente en </a:t>
            </a:r>
            <a:r>
              <a:rPr lang="es-AR" sz="1600" b="1" dirty="0">
                <a:solidFill>
                  <a:schemeClr val="bg2"/>
                </a:solidFill>
              </a:rPr>
              <a:t>Azure DevOps</a:t>
            </a:r>
            <a:r>
              <a:rPr lang="es-AR" sz="1600" dirty="0">
                <a:solidFill>
                  <a:schemeClr val="bg2"/>
                </a:solidFill>
              </a:rPr>
              <a:t> y la nube de </a:t>
            </a:r>
            <a:r>
              <a:rPr lang="es-AR" sz="1600" b="1" dirty="0">
                <a:solidFill>
                  <a:schemeClr val="bg2"/>
                </a:solidFill>
              </a:rPr>
              <a:t>Microsoft Azure</a:t>
            </a:r>
            <a:r>
              <a:rPr lang="es-AR" sz="1600" dirty="0">
                <a:solidFill>
                  <a:schemeClr val="bg2"/>
                </a:solidFill>
              </a:rPr>
              <a:t>, aunque </a:t>
            </a:r>
            <a:r>
              <a:rPr lang="es-AR" sz="1600" b="1" dirty="0">
                <a:solidFill>
                  <a:schemeClr val="bg2"/>
                </a:solidFill>
              </a:rPr>
              <a:t>su uso no es obligatorio</a:t>
            </a:r>
            <a:r>
              <a:rPr lang="es-AR" sz="1600" dirty="0">
                <a:solidFill>
                  <a:schemeClr val="bg2"/>
                </a:solidFill>
              </a:rPr>
              <a:t>.</a:t>
            </a:r>
          </a:p>
          <a:p>
            <a:r>
              <a:rPr lang="es-AR" sz="1600" dirty="0">
                <a:solidFill>
                  <a:schemeClr val="bg2"/>
                </a:solidFill>
              </a:rPr>
              <a:t>Para quienes deseen utilizar Azure, pueden crear una cuenta gratuita para estudiantes en el siguiente enlace:</a:t>
            </a:r>
            <a:br>
              <a:rPr lang="es-AR" sz="1600" dirty="0">
                <a:solidFill>
                  <a:schemeClr val="bg2"/>
                </a:solidFill>
              </a:rPr>
            </a:br>
            <a:r>
              <a:rPr lang="es-AR" sz="1600" dirty="0">
                <a:solidFill>
                  <a:schemeClr val="bg2"/>
                </a:solidFill>
              </a:rPr>
              <a:t>👉 </a:t>
            </a:r>
            <a:r>
              <a:rPr lang="es-AR" sz="1600" dirty="0">
                <a:solidFill>
                  <a:schemeClr val="bg2"/>
                </a:solidFill>
                <a:hlinkClick r:id="rId4">
                  <a:extLst>
                    <a:ext uri="{A12FA001-AC4F-418D-AE19-62706E023703}">
                      <ahyp:hlinkClr xmlns:ahyp="http://schemas.microsoft.com/office/drawing/2018/hyperlinkcolor" val="tx"/>
                    </a:ext>
                  </a:extLst>
                </a:hlinkClick>
              </a:rPr>
              <a:t>https://azure.microsoft.com/es-es/free/students</a:t>
            </a:r>
            <a:endParaRPr lang="es-AR" sz="1600" dirty="0">
              <a:solidFill>
                <a:schemeClr val="bg2"/>
              </a:solidFill>
            </a:endParaRPr>
          </a:p>
          <a:p>
            <a:endParaRPr lang="es-AR" sz="1600" dirty="0">
              <a:solidFill>
                <a:schemeClr val="bg2"/>
              </a:solidFill>
            </a:endParaRPr>
          </a:p>
          <a:p>
            <a:r>
              <a:rPr lang="es-AR" sz="1600" dirty="0">
                <a:solidFill>
                  <a:schemeClr val="bg2"/>
                </a:solidFill>
              </a:rPr>
              <a:t>En caso de no poder acceder a la cuenta gratuita para estudiantes, también pueden crear una cuenta estándar. En ese caso, se solicitará una tarjeta de crédito únicamente con fines de validación. </a:t>
            </a:r>
            <a:r>
              <a:rPr lang="es-AR" sz="1600" b="1" dirty="0">
                <a:solidFill>
                  <a:schemeClr val="bg2"/>
                </a:solidFill>
              </a:rPr>
              <a:t>Todos los trabajos prácticos se realizarán exclusivamente con servicios gratuitos disponibles en la plataforma Azure</a:t>
            </a:r>
            <a:r>
              <a:rPr lang="es-AR" sz="1600" dirty="0">
                <a:solidFill>
                  <a:schemeClr val="bg2"/>
                </a:solidFill>
              </a:rPr>
              <a:t>, por lo que </a:t>
            </a:r>
            <a:r>
              <a:rPr lang="es-AR" sz="1600" b="1" dirty="0">
                <a:solidFill>
                  <a:schemeClr val="bg2"/>
                </a:solidFill>
              </a:rPr>
              <a:t>no tendrán costos asociados</a:t>
            </a:r>
            <a:r>
              <a:rPr lang="es-AR" sz="1600" dirty="0">
                <a:solidFill>
                  <a:schemeClr val="bg2"/>
                </a:solidFill>
              </a:rPr>
              <a:t>.</a:t>
            </a:r>
          </a:p>
          <a:p>
            <a:pPr marL="114300" indent="0">
              <a:buNone/>
            </a:pPr>
            <a:endParaRPr lang="es-AR" sz="1600" dirty="0">
              <a:solidFill>
                <a:schemeClr val="bg2"/>
              </a:solidFill>
            </a:endParaRPr>
          </a:p>
          <a:p>
            <a:pPr marL="114300" indent="0">
              <a:buNone/>
            </a:pPr>
            <a:r>
              <a:rPr lang="es-AR" sz="1600" dirty="0">
                <a:solidFill>
                  <a:schemeClr val="bg2"/>
                </a:solidFill>
              </a:rPr>
              <a:t>⚠️ </a:t>
            </a:r>
            <a:r>
              <a:rPr lang="es-AR" sz="1600" b="1" dirty="0">
                <a:solidFill>
                  <a:schemeClr val="bg2"/>
                </a:solidFill>
              </a:rPr>
              <a:t>Importante:</a:t>
            </a:r>
            <a:r>
              <a:rPr lang="es-AR" sz="1600" dirty="0">
                <a:solidFill>
                  <a:schemeClr val="bg2"/>
                </a:solidFill>
              </a:rPr>
              <a:t> si optan por utilizar una cuenta estándar, será </a:t>
            </a:r>
            <a:r>
              <a:rPr lang="es-AR" sz="1600" b="1" dirty="0">
                <a:solidFill>
                  <a:schemeClr val="bg2"/>
                </a:solidFill>
              </a:rPr>
              <a:t>responsabilidad del alumno verificar que los servicios configurados estén dentro del plan gratuito</a:t>
            </a:r>
            <a:r>
              <a:rPr lang="es-AR" sz="1600" dirty="0">
                <a:solidFill>
                  <a:schemeClr val="bg2"/>
                </a:solidFill>
              </a:rPr>
              <a:t> para evitar cargos.</a:t>
            </a:r>
          </a:p>
          <a:p>
            <a:pPr marL="114300" indent="0">
              <a:buNone/>
            </a:pPr>
            <a:endParaRPr lang="es-AR" sz="1600" dirty="0">
              <a:solidFill>
                <a:schemeClr val="bg2"/>
              </a:solidFill>
            </a:endParaRPr>
          </a:p>
          <a:p>
            <a:pPr marL="114300" indent="0">
              <a:buNone/>
            </a:pPr>
            <a:r>
              <a:rPr lang="es-AR" sz="1600" dirty="0">
                <a:solidFill>
                  <a:schemeClr val="bg2"/>
                </a:solidFill>
              </a:rPr>
              <a:t>Asimismo, pueden utilizar </a:t>
            </a:r>
            <a:r>
              <a:rPr lang="es-AR" sz="1600" b="1" dirty="0">
                <a:solidFill>
                  <a:schemeClr val="bg2"/>
                </a:solidFill>
              </a:rPr>
              <a:t>cualquier otra herramienta de CI/CD</a:t>
            </a:r>
            <a:r>
              <a:rPr lang="es-AR" sz="1600" dirty="0">
                <a:solidFill>
                  <a:schemeClr val="bg2"/>
                </a:solidFill>
              </a:rPr>
              <a:t> y/o </a:t>
            </a:r>
            <a:r>
              <a:rPr lang="es-AR" sz="1600" b="1" dirty="0">
                <a:solidFill>
                  <a:schemeClr val="bg2"/>
                </a:solidFill>
              </a:rPr>
              <a:t>cualquier otra nube pública</a:t>
            </a:r>
            <a:r>
              <a:rPr lang="es-AR" sz="1600" dirty="0">
                <a:solidFill>
                  <a:schemeClr val="bg2"/>
                </a:solidFill>
              </a:rPr>
              <a:t>, pero </a:t>
            </a:r>
            <a:r>
              <a:rPr lang="es-AR" sz="1600" b="1" dirty="0">
                <a:solidFill>
                  <a:schemeClr val="bg2"/>
                </a:solidFill>
              </a:rPr>
              <a:t>no se brindarán instrucciones ni soporte</a:t>
            </a:r>
            <a:r>
              <a:rPr lang="es-AR" sz="1600" dirty="0">
                <a:solidFill>
                  <a:schemeClr val="bg2"/>
                </a:solidFill>
              </a:rPr>
              <a:t> para plataformas que no sean </a:t>
            </a:r>
            <a:r>
              <a:rPr lang="es-AR" sz="1600" b="1" dirty="0">
                <a:solidFill>
                  <a:schemeClr val="bg2"/>
                </a:solidFill>
              </a:rPr>
              <a:t>Azure DevOps</a:t>
            </a:r>
            <a:r>
              <a:rPr lang="es-AR" sz="1600" dirty="0">
                <a:solidFill>
                  <a:schemeClr val="bg2"/>
                </a:solidFill>
              </a:rPr>
              <a:t> y </a:t>
            </a:r>
            <a:r>
              <a:rPr lang="es-AR" sz="1600" b="1" dirty="0">
                <a:solidFill>
                  <a:schemeClr val="bg2"/>
                </a:solidFill>
              </a:rPr>
              <a:t>Azure</a:t>
            </a:r>
            <a:r>
              <a:rPr lang="es-AR" sz="1600" dirty="0">
                <a:solidFill>
                  <a:schemeClr val="bg2"/>
                </a:solidFill>
              </a:rPr>
              <a:t>.</a:t>
            </a:r>
          </a:p>
        </p:txBody>
      </p:sp>
      <p:sp>
        <p:nvSpPr>
          <p:cNvPr id="3" name="Título 1">
            <a:extLst>
              <a:ext uri="{FF2B5EF4-FFF2-40B4-BE49-F238E27FC236}">
                <a16:creationId xmlns:a16="http://schemas.microsoft.com/office/drawing/2014/main" id="{E1A989B0-85E0-E101-4D32-630C2DD2B577}"/>
              </a:ext>
            </a:extLst>
          </p:cNvPr>
          <p:cNvSpPr txBox="1">
            <a:spLocks/>
          </p:cNvSpPr>
          <p:nvPr/>
        </p:nvSpPr>
        <p:spPr>
          <a:xfrm>
            <a:off x="3865944" y="278524"/>
            <a:ext cx="7707312" cy="1325563"/>
          </a:xfrm>
          <a:prstGeom prst="rect">
            <a:avLst/>
          </a:prstGeom>
          <a:noFill/>
          <a:ln>
            <a:noFill/>
          </a:ln>
        </p:spPr>
        <p:txBody>
          <a:bodyPr spcFirstLastPara="1" vert="horz" wrap="square" lIns="0" tIns="164592" rIns="0" bIns="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defTabSz="914367">
              <a:lnSpc>
                <a:spcPct val="90000"/>
              </a:lnSpc>
              <a:spcBef>
                <a:spcPct val="0"/>
              </a:spcBef>
              <a:buClrTx/>
              <a:buSzTx/>
              <a:buFontTx/>
              <a:buNone/>
            </a:pPr>
            <a:r>
              <a:rPr lang="es-AR" sz="3529" b="0" kern="1200" spc="-147" dirty="0">
                <a:ln w="3175">
                  <a:noFill/>
                </a:ln>
                <a:solidFill>
                  <a:srgbClr val="FF0000"/>
                </a:solidFill>
                <a:latin typeface="Segoe UI Semibold"/>
                <a:ea typeface="+mn-ea"/>
                <a:cs typeface="Segoe UI" pitchFamily="34" charset="0"/>
              </a:rPr>
              <a:t>ATENCION!!!</a:t>
            </a:r>
          </a:p>
        </p:txBody>
      </p:sp>
    </p:spTree>
    <p:extLst>
      <p:ext uri="{BB962C8B-B14F-4D97-AF65-F5344CB8AC3E}">
        <p14:creationId xmlns:p14="http://schemas.microsoft.com/office/powerpoint/2010/main" val="224952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8757199-E881-5C4C-A749-F7104E8D7756}"/>
              </a:ext>
            </a:extLst>
          </p:cNvPr>
          <p:cNvSpPr txBox="1">
            <a:spLocks/>
          </p:cNvSpPr>
          <p:nvPr/>
        </p:nvSpPr>
        <p:spPr>
          <a:xfrm>
            <a:off x="426426" y="2607534"/>
            <a:ext cx="11236487" cy="1825975"/>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5294" b="0" kern="1200" cap="none" spc="-147" baseline="0" dirty="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5294" b="0" i="0" u="none" strike="noStrike" kern="1200" cap="none" spc="-147" normalizeH="0" baseline="0" noProof="0" dirty="0">
                <a:ln w="3175">
                  <a:noFill/>
                </a:ln>
                <a:solidFill>
                  <a:srgbClr val="FFFFFF"/>
                </a:solidFill>
                <a:effectLst/>
                <a:uLnTx/>
                <a:uFillTx/>
                <a:latin typeface="Segoe UI Semibold"/>
                <a:ea typeface="+mn-ea"/>
                <a:cs typeface="Segoe UI" pitchFamily="34" charset="0"/>
              </a:rPr>
              <a:t>Dudas? </a:t>
            </a:r>
            <a:r>
              <a:rPr kumimoji="0" lang="en-GB" sz="5294" b="0" i="0" u="none" strike="noStrike" kern="1200" cap="none" spc="-147" normalizeH="0" baseline="0" noProof="0" dirty="0" err="1">
                <a:ln w="3175">
                  <a:noFill/>
                </a:ln>
                <a:solidFill>
                  <a:srgbClr val="FFFFFF"/>
                </a:solidFill>
                <a:effectLst/>
                <a:uLnTx/>
                <a:uFillTx/>
                <a:latin typeface="Segoe UI Semibold"/>
                <a:ea typeface="+mn-ea"/>
                <a:cs typeface="Segoe UI" pitchFamily="34" charset="0"/>
              </a:rPr>
              <a:t>Preguntas</a:t>
            </a:r>
            <a:r>
              <a:rPr kumimoji="0" lang="en-GB" sz="5294" b="0" i="0" u="none" strike="noStrike" kern="1200" cap="none" spc="-147" normalizeH="0" baseline="0" noProof="0" dirty="0">
                <a:ln w="3175">
                  <a:noFill/>
                </a:ln>
                <a:solidFill>
                  <a:srgbClr val="FFFFFF"/>
                </a:solidFill>
                <a:effectLst/>
                <a:uLnTx/>
                <a:uFillTx/>
                <a:latin typeface="Segoe UI Semibold"/>
                <a:ea typeface="+mn-ea"/>
                <a:cs typeface="Segoe UI" pitchFamily="34" charset="0"/>
              </a:rPr>
              <a:t>?</a:t>
            </a:r>
          </a:p>
        </p:txBody>
      </p:sp>
    </p:spTree>
    <p:extLst>
      <p:ext uri="{BB962C8B-B14F-4D97-AF65-F5344CB8AC3E}">
        <p14:creationId xmlns:p14="http://schemas.microsoft.com/office/powerpoint/2010/main" val="312194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BFB2E-F36F-7343-E8DC-460F29C2594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7E326E8-D22A-27F7-18DA-F20DB27FF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DA6C864B-CAFE-85BF-C360-7BAD14AF554F}"/>
              </a:ext>
            </a:extLst>
          </p:cNvPr>
          <p:cNvSpPr>
            <a:spLocks noGrp="1"/>
          </p:cNvSpPr>
          <p:nvPr>
            <p:ph idx="1"/>
          </p:nvPr>
        </p:nvSpPr>
        <p:spPr>
          <a:xfrm>
            <a:off x="3857296" y="1040524"/>
            <a:ext cx="7496503" cy="5538952"/>
          </a:xfrm>
        </p:spPr>
        <p:txBody>
          <a:bodyPr/>
          <a:lstStyle/>
          <a:p>
            <a:pPr marL="114300" indent="0">
              <a:buNone/>
            </a:pPr>
            <a:r>
              <a:rPr lang="es-AR" sz="3200" dirty="0">
                <a:solidFill>
                  <a:schemeClr val="bg2"/>
                </a:solidFill>
              </a:rPr>
              <a:t>Durante esta materia, abordaremos herramientas y conceptos clave con un objetivo claro: </a:t>
            </a:r>
            <a:r>
              <a:rPr lang="es-AR" sz="3200" b="1" dirty="0">
                <a:solidFill>
                  <a:schemeClr val="bg2"/>
                </a:solidFill>
              </a:rPr>
              <a:t>formarnos en prácticas modernas de desarrollo y operaciones bajo la filosofía DevOps</a:t>
            </a:r>
            <a:r>
              <a:rPr lang="es-AR" sz="3200" dirty="0">
                <a:solidFill>
                  <a:schemeClr val="bg2"/>
                </a:solidFill>
              </a:rPr>
              <a:t>. Cada tema que veremos está orientado a automatizar procesos, mejorar la colaboración entre equipos y lograr entregas más rápidas y confiables de software.</a:t>
            </a:r>
          </a:p>
          <a:p>
            <a:pPr marL="114300" indent="0">
              <a:buNone/>
            </a:pPr>
            <a:endParaRPr lang="es-AR" dirty="0">
              <a:solidFill>
                <a:schemeClr val="bg2"/>
              </a:solidFill>
            </a:endParaRPr>
          </a:p>
        </p:txBody>
      </p:sp>
      <p:sp>
        <p:nvSpPr>
          <p:cNvPr id="7" name="Title 3">
            <a:extLst>
              <a:ext uri="{FF2B5EF4-FFF2-40B4-BE49-F238E27FC236}">
                <a16:creationId xmlns:a16="http://schemas.microsoft.com/office/drawing/2014/main" id="{D597A49E-3FB6-E63C-D2FD-7755C7478C15}"/>
              </a:ext>
            </a:extLst>
          </p:cNvPr>
          <p:cNvSpPr txBox="1">
            <a:spLocks/>
          </p:cNvSpPr>
          <p:nvPr/>
        </p:nvSpPr>
        <p:spPr>
          <a:xfrm>
            <a:off x="3998976" y="222583"/>
            <a:ext cx="7763487"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s-AR" sz="3529" b="0" i="0" u="none" strike="noStrike" kern="1200" cap="none" spc="-147" normalizeH="0" baseline="0" noProof="0" dirty="0">
                <a:ln w="3175">
                  <a:noFill/>
                </a:ln>
                <a:solidFill>
                  <a:srgbClr val="0078D7"/>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23553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49CFA-D9D4-A0B8-0600-5D0C42EF78D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92B3694-7BD3-B15E-3A14-947391471592}"/>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D7B4FAD5-0F7E-3623-74BE-03E206689C58}"/>
              </a:ext>
            </a:extLst>
          </p:cNvPr>
          <p:cNvSpPr>
            <a:spLocks noGrp="1"/>
          </p:cNvSpPr>
          <p:nvPr>
            <p:ph type="title"/>
          </p:nvPr>
        </p:nvSpPr>
        <p:spPr/>
        <p:txBody>
          <a:bodyPr/>
          <a:lstStyle/>
          <a:p>
            <a:r>
              <a:rPr lang="en-US" spc="-98" dirty="0" err="1"/>
              <a:t>Qué</a:t>
            </a:r>
            <a:r>
              <a:rPr lang="en-US" spc="-98" dirty="0"/>
              <a:t> es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4A31C71D-DC0A-CF25-2981-BFBDCDF3BD3B}"/>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C98DEB1C-CB7F-034C-AC04-AD5CEFE7385B}"/>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0000"/>
                  </a:solidFill>
                  <a:effectLst/>
                  <a:uLnTx/>
                  <a:uFillTx/>
                  <a:latin typeface="Segoe UI"/>
                  <a:ea typeface="+mn-ea"/>
                  <a:cs typeface="+mn-cs"/>
                </a:rPr>
                <a:t>DevOps es la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unión</a:t>
              </a:r>
              <a:r>
                <a:rPr kumimoji="0" lang="en-US" sz="2745" b="0" i="0" u="none" strike="noStrike" kern="1200" cap="none" spc="0" normalizeH="0" baseline="0" noProof="0" dirty="0">
                  <a:ln>
                    <a:noFill/>
                  </a:ln>
                  <a:solidFill>
                    <a:srgbClr val="000000"/>
                  </a:solidFill>
                  <a:effectLst/>
                  <a:uLnTx/>
                  <a:uFillTx/>
                  <a:latin typeface="Segoe UI"/>
                  <a:ea typeface="+mn-ea"/>
                  <a:cs typeface="+mn-cs"/>
                </a:rPr>
                <a:t> de personas,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procesos</a:t>
              </a:r>
              <a:r>
                <a:rPr kumimoji="0" lang="en-US" sz="2745" b="0" i="0" u="none" strike="noStrike" kern="1200" cap="none" spc="0" normalizeH="0" baseline="0" noProof="0" dirty="0">
                  <a:ln>
                    <a:noFill/>
                  </a:ln>
                  <a:solidFill>
                    <a:srgbClr val="000000"/>
                  </a:solidFill>
                  <a:effectLst/>
                  <a:uLnTx/>
                  <a:uFillTx/>
                  <a:latin typeface="Segoe UI"/>
                  <a:ea typeface="+mn-ea"/>
                  <a:cs typeface="+mn-cs"/>
                </a:rPr>
                <a:t> y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productos</a:t>
              </a:r>
              <a:r>
                <a:rPr kumimoji="0" lang="en-US" sz="2745" b="0" i="0" u="none" strike="noStrike" kern="1200" cap="none" spc="0" normalizeH="0" baseline="0" noProof="0" dirty="0">
                  <a:ln>
                    <a:noFill/>
                  </a:ln>
                  <a:solidFill>
                    <a:srgbClr val="000000"/>
                  </a:solidFill>
                  <a:effectLst/>
                  <a:uLnTx/>
                  <a:uFillTx/>
                  <a:latin typeface="Segoe UI"/>
                  <a:ea typeface="+mn-ea"/>
                  <a:cs typeface="+mn-cs"/>
                </a:rPr>
                <a:t> para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permitir</a:t>
              </a:r>
              <a:r>
                <a:rPr kumimoji="0" lang="en-US" sz="2745" b="0" i="0" u="none" strike="noStrike" kern="1200" cap="none" spc="0" normalizeH="0" baseline="0" noProof="0" dirty="0">
                  <a:ln>
                    <a:noFill/>
                  </a:ln>
                  <a:solidFill>
                    <a:srgbClr val="000000"/>
                  </a:solidFill>
                  <a:effectLst/>
                  <a:uLnTx/>
                  <a:uFillTx/>
                  <a:latin typeface="Segoe UI"/>
                  <a:ea typeface="+mn-ea"/>
                  <a:cs typeface="+mn-cs"/>
                </a:rPr>
                <a:t> la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entrega</a:t>
              </a:r>
              <a:r>
                <a:rPr kumimoji="0" lang="en-US" sz="2745" b="0" i="0" u="none" strike="noStrike" kern="1200" cap="none" spc="0" normalizeH="0" baseline="0" noProof="0" dirty="0">
                  <a:ln>
                    <a:noFill/>
                  </a:ln>
                  <a:solidFill>
                    <a:srgbClr val="000000"/>
                  </a:solidFill>
                  <a:effectLst/>
                  <a:uLnTx/>
                  <a:uFillTx/>
                  <a:latin typeface="Segoe UI"/>
                  <a:ea typeface="+mn-ea"/>
                  <a:cs typeface="+mn-cs"/>
                </a:rPr>
                <a:t> continua de valor a sus </a:t>
              </a:r>
              <a:r>
                <a:rPr kumimoji="0" lang="en-US" sz="2745" b="0" i="0" u="none" strike="noStrike" kern="1200" cap="none" spc="0" normalizeH="0" baseline="0" noProof="0" dirty="0" err="1">
                  <a:ln>
                    <a:noFill/>
                  </a:ln>
                  <a:solidFill>
                    <a:srgbClr val="000000"/>
                  </a:solidFill>
                  <a:effectLst/>
                  <a:uLnTx/>
                  <a:uFillTx/>
                  <a:latin typeface="Segoe UI"/>
                  <a:ea typeface="+mn-ea"/>
                  <a:cs typeface="+mn-cs"/>
                </a:rPr>
                <a:t>usuarios</a:t>
              </a:r>
              <a:r>
                <a:rPr kumimoji="0" lang="en-US" sz="2745" b="0" i="0" u="none" strike="noStrike" kern="1200" cap="none" spc="0" normalizeH="0" baseline="0" noProof="0" dirty="0">
                  <a:ln>
                    <a:noFill/>
                  </a:ln>
                  <a:solidFill>
                    <a:srgbClr val="000000"/>
                  </a:solidFill>
                  <a:effectLst/>
                  <a:uLnTx/>
                  <a:uFillTx/>
                  <a:latin typeface="Segoe UI"/>
                  <a:ea typeface="+mn-ea"/>
                  <a:cs typeface="+mn-cs"/>
                </a:rPr>
                <a:t> finales.</a:t>
              </a:r>
            </a:p>
          </p:txBody>
        </p:sp>
        <p:sp>
          <p:nvSpPr>
            <p:cNvPr id="43" name="Rectangle 42">
              <a:extLst>
                <a:ext uri="{FF2B5EF4-FFF2-40B4-BE49-F238E27FC236}">
                  <a16:creationId xmlns:a16="http://schemas.microsoft.com/office/drawing/2014/main" id="{AFF0F049-A86F-36C0-D4E0-DBA50C7A9726}"/>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dirty="0">
                <a:ln>
                  <a:noFill/>
                </a:ln>
                <a:solidFill>
                  <a:srgbClr val="0078D7"/>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DA478E50-D4AC-9B9B-7211-8B6FD074FB14}"/>
                </a:ext>
                <a:ext uri="{C183D7F6-B498-43B3-948B-1728B52AA6E4}">
                  <adec:decorative xmlns:adec="http://schemas.microsoft.com/office/drawing/2017/decorative" val="1"/>
                </a:ext>
              </a:extLst>
            </p:cNvPr>
            <p:cNvSpPr/>
            <p:nvPr/>
          </p:nvSpPr>
          <p:spPr>
            <a:xfrm>
              <a:off x="1502737" y="3817478"/>
              <a:ext cx="673739" cy="1077243"/>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dirty="0">
                <a:ln>
                  <a:noFill/>
                </a:ln>
                <a:solidFill>
                  <a:srgbClr val="0078D7"/>
                </a:solidFill>
                <a:effectLst/>
                <a:uLnTx/>
                <a:uFillTx/>
                <a:latin typeface="Segoe UI"/>
                <a:ea typeface="+mn-ea"/>
                <a:cs typeface="+mn-cs"/>
              </a:endParaRPr>
            </a:p>
          </p:txBody>
        </p:sp>
      </p:grpSp>
      <p:sp>
        <p:nvSpPr>
          <p:cNvPr id="51" name="Oval 50">
            <a:extLst>
              <a:ext uri="{FF2B5EF4-FFF2-40B4-BE49-F238E27FC236}">
                <a16:creationId xmlns:a16="http://schemas.microsoft.com/office/drawing/2014/main" id="{B2970E1E-CD8D-D61A-6BE2-847F49F379FB}"/>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15D27D32-B243-6760-0F7A-81C370F938DB}"/>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4C8C51ED-A3FD-FE21-FFD3-D802E1482ECC}"/>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EFFBAA42-0DFD-FED2-4701-8D03DBA59D59}"/>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1765" b="0" i="0" u="none" strike="noStrike" kern="1200" cap="none" spc="10" normalizeH="0" baseline="0" noProof="0" dirty="0">
                  <a:ln w="3175">
                    <a:noFill/>
                  </a:ln>
                  <a:solidFill>
                    <a:srgbClr val="0078D7"/>
                  </a:solidFill>
                  <a:effectLst/>
                  <a:uLnTx/>
                  <a:uFillTx/>
                  <a:latin typeface="Segoe UI"/>
                  <a:ea typeface="+mn-ea"/>
                  <a:cs typeface="Segoe UI Semilight" panose="020B0402040204020203" pitchFamily="34" charset="0"/>
                </a:rPr>
                <a:t>Continuous</a:t>
              </a:r>
              <a:br>
                <a:rPr kumimoji="0" lang="en-US" sz="1765" b="0" i="0" u="none" strike="noStrike" kern="1200" cap="none" spc="10" normalizeH="0" baseline="0" noProof="0" dirty="0">
                  <a:ln w="3175">
                    <a:noFill/>
                  </a:ln>
                  <a:solidFill>
                    <a:srgbClr val="0078D7"/>
                  </a:solidFill>
                  <a:effectLst/>
                  <a:uLnTx/>
                  <a:uFillTx/>
                  <a:latin typeface="Segoe UI"/>
                  <a:ea typeface="+mn-ea"/>
                  <a:cs typeface="Segoe UI Semilight" panose="020B0402040204020203" pitchFamily="34" charset="0"/>
                </a:rPr>
              </a:br>
              <a:r>
                <a:rPr kumimoji="0" lang="en-US" sz="1765" b="0" i="0" u="none" strike="noStrike" kern="1200" cap="none" spc="10" normalizeH="0" baseline="0" noProof="0" dirty="0">
                  <a:ln w="3175">
                    <a:noFill/>
                  </a:ln>
                  <a:solidFill>
                    <a:srgbClr val="0078D7"/>
                  </a:solidFill>
                  <a:effectLst/>
                  <a:uLnTx/>
                  <a:uFillTx/>
                  <a:latin typeface="Segoe UI"/>
                  <a:ea typeface="+mn-ea"/>
                  <a:cs typeface="Segoe UI Semilight" panose="020B0402040204020203" pitchFamily="34" charset="0"/>
                </a:rPr>
                <a:t>Delivery</a:t>
              </a:r>
            </a:p>
          </p:txBody>
        </p:sp>
        <p:grpSp>
          <p:nvGrpSpPr>
            <p:cNvPr id="55" name="Group 54">
              <a:extLst>
                <a:ext uri="{FF2B5EF4-FFF2-40B4-BE49-F238E27FC236}">
                  <a16:creationId xmlns:a16="http://schemas.microsoft.com/office/drawing/2014/main" id="{C9BF7EE0-C18D-0025-0BA2-DB400C5826B8}"/>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4C83FDC5-B844-A809-043E-3A8A227967A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57" name="Freeform 18">
                <a:extLst>
                  <a:ext uri="{FF2B5EF4-FFF2-40B4-BE49-F238E27FC236}">
                    <a16:creationId xmlns:a16="http://schemas.microsoft.com/office/drawing/2014/main" id="{4C02D6D5-5B1C-DB6A-8438-4B7A1D34149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58" name="Line 19">
                <a:extLst>
                  <a:ext uri="{FF2B5EF4-FFF2-40B4-BE49-F238E27FC236}">
                    <a16:creationId xmlns:a16="http://schemas.microsoft.com/office/drawing/2014/main" id="{C514DCA9-F839-26C9-4ED9-39B1A2420A8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59" name="Freeform 20">
                <a:extLst>
                  <a:ext uri="{FF2B5EF4-FFF2-40B4-BE49-F238E27FC236}">
                    <a16:creationId xmlns:a16="http://schemas.microsoft.com/office/drawing/2014/main" id="{EFD45CA3-E48D-F54E-595F-FE630095C303}"/>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60" name="Line 21">
                <a:extLst>
                  <a:ext uri="{FF2B5EF4-FFF2-40B4-BE49-F238E27FC236}">
                    <a16:creationId xmlns:a16="http://schemas.microsoft.com/office/drawing/2014/main" id="{C4CFB281-2036-2EA2-537E-82479C880B63}"/>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80" name="Freeform 22">
                <a:extLst>
                  <a:ext uri="{FF2B5EF4-FFF2-40B4-BE49-F238E27FC236}">
                    <a16:creationId xmlns:a16="http://schemas.microsoft.com/office/drawing/2014/main" id="{F8E74D01-6344-E085-5BF4-76D07C726E01}"/>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81" name="Line 23">
                <a:extLst>
                  <a:ext uri="{FF2B5EF4-FFF2-40B4-BE49-F238E27FC236}">
                    <a16:creationId xmlns:a16="http://schemas.microsoft.com/office/drawing/2014/main" id="{DBBF5199-2457-3E83-D057-B0871748ADCE}"/>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
        <p:nvSpPr>
          <p:cNvPr id="82" name="Oval 81">
            <a:extLst>
              <a:ext uri="{FF2B5EF4-FFF2-40B4-BE49-F238E27FC236}">
                <a16:creationId xmlns:a16="http://schemas.microsoft.com/office/drawing/2014/main" id="{4E4AEBEC-B2F0-48ED-CCC1-CF629D13C03E}"/>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995CF38-D7E4-458C-C598-6ED1ADF317C9}"/>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D3D331F9-6945-0BD5-0106-1AD7AF6B3422}"/>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DFB3AF4-1C43-2101-CBD7-F95337200905}"/>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E77B7D23-49C1-6ABF-B355-BC384D8579FE}"/>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0F2DAA72-3B79-C6FC-84A8-721DDDCB562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Monitor </a:t>
            </a:r>
            <a:b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16147D32-9CF1-2D6C-AA4F-9726E8120AB5}"/>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62EA5FF2-653F-A7F1-5B5A-C382911F11A5}"/>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Plan </a:t>
            </a:r>
            <a:b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40EB51B2-8B7C-AA2E-C24F-88849FF4D34D}"/>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7C39D358-7BAC-B99F-F005-4C3B7A6F49D2}"/>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Develop</a:t>
            </a:r>
            <a:endParaRPr kumimoji="0" lang="en-US" sz="1568"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980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EF1D6-1AA7-FD1E-9866-A132D772F92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2E0CF11-DA90-88C6-EE92-F87F129A4198}"/>
              </a:ext>
            </a:extLst>
          </p:cNvPr>
          <p:cNvSpPr>
            <a:spLocks noGrp="1"/>
          </p:cNvSpPr>
          <p:nvPr>
            <p:ph type="body" sz="quarter" idx="10"/>
          </p:nvPr>
        </p:nvSpPr>
        <p:spPr/>
        <p:txBody>
          <a:bodyPr/>
          <a:lstStyle/>
          <a:p>
            <a:r>
              <a:rPr lang="en-US" dirty="0"/>
              <a:t>DevOps </a:t>
            </a:r>
            <a:r>
              <a:rPr lang="en-US" dirty="0" err="1"/>
              <a:t>reúne</a:t>
            </a:r>
            <a:r>
              <a:rPr lang="en-US" dirty="0"/>
              <a:t> a las personas, </a:t>
            </a:r>
            <a:r>
              <a:rPr lang="en-US" dirty="0" err="1"/>
              <a:t>los</a:t>
            </a:r>
            <a:r>
              <a:rPr lang="en-US" dirty="0"/>
              <a:t> </a:t>
            </a:r>
            <a:r>
              <a:rPr lang="en-US" dirty="0" err="1"/>
              <a:t>procesos</a:t>
            </a:r>
            <a:r>
              <a:rPr lang="en-US" dirty="0"/>
              <a:t> y la </a:t>
            </a:r>
            <a:r>
              <a:rPr lang="en-US" dirty="0" err="1"/>
              <a:t>tecnología</a:t>
            </a:r>
            <a:r>
              <a:rPr lang="en-US" dirty="0"/>
              <a:t>, </a:t>
            </a:r>
            <a:r>
              <a:rPr lang="en-US" dirty="0" err="1"/>
              <a:t>automatizando</a:t>
            </a:r>
            <a:r>
              <a:rPr lang="en-US" dirty="0"/>
              <a:t> la </a:t>
            </a:r>
            <a:r>
              <a:rPr lang="en-US" dirty="0" err="1"/>
              <a:t>entrega</a:t>
            </a:r>
            <a:r>
              <a:rPr lang="en-US" dirty="0"/>
              <a:t> de software para </a:t>
            </a:r>
            <a:r>
              <a:rPr lang="en-US" dirty="0" err="1"/>
              <a:t>proporcionar</a:t>
            </a:r>
            <a:r>
              <a:rPr lang="en-US" dirty="0"/>
              <a:t> valor continuo a sus </a:t>
            </a:r>
            <a:r>
              <a:rPr lang="en-US" dirty="0" err="1"/>
              <a:t>usuarios</a:t>
            </a:r>
            <a:r>
              <a:rPr lang="en-US" dirty="0"/>
              <a:t>. Con Azure DevOps, </a:t>
            </a:r>
            <a:r>
              <a:rPr lang="en-US" dirty="0" err="1"/>
              <a:t>puede</a:t>
            </a:r>
            <a:r>
              <a:rPr lang="en-US" dirty="0"/>
              <a:t> </a:t>
            </a:r>
            <a:r>
              <a:rPr lang="en-US" dirty="0" err="1"/>
              <a:t>entregar</a:t>
            </a:r>
            <a:r>
              <a:rPr lang="en-US" dirty="0"/>
              <a:t> software de forma </a:t>
            </a:r>
            <a:r>
              <a:rPr lang="en-US" dirty="0" err="1"/>
              <a:t>más</a:t>
            </a:r>
            <a:r>
              <a:rPr lang="en-US" dirty="0"/>
              <a:t> </a:t>
            </a:r>
            <a:r>
              <a:rPr lang="en-US" dirty="0" err="1"/>
              <a:t>rápida</a:t>
            </a:r>
            <a:r>
              <a:rPr lang="en-US" dirty="0"/>
              <a:t> y </a:t>
            </a:r>
            <a:r>
              <a:rPr lang="en-US" dirty="0" err="1"/>
              <a:t>confiable</a:t>
            </a:r>
            <a:r>
              <a:rPr lang="en-US" dirty="0"/>
              <a:t>, </a:t>
            </a:r>
            <a:r>
              <a:rPr lang="en-US" dirty="0" err="1"/>
              <a:t>independientemente</a:t>
            </a:r>
            <a:r>
              <a:rPr lang="en-US" dirty="0"/>
              <a:t> del </a:t>
            </a:r>
            <a:r>
              <a:rPr lang="en-US" dirty="0" err="1"/>
              <a:t>tamaño</a:t>
            </a:r>
            <a:r>
              <a:rPr lang="en-US" dirty="0"/>
              <a:t> de </a:t>
            </a:r>
            <a:r>
              <a:rPr lang="en-US" dirty="0" err="1"/>
              <a:t>su</a:t>
            </a:r>
            <a:r>
              <a:rPr lang="en-US" dirty="0"/>
              <a:t> </a:t>
            </a:r>
            <a:r>
              <a:rPr lang="en-US" dirty="0" err="1"/>
              <a:t>departamento</a:t>
            </a:r>
            <a:r>
              <a:rPr lang="en-US" dirty="0"/>
              <a:t> de TI o de las </a:t>
            </a:r>
            <a:r>
              <a:rPr lang="en-US" dirty="0" err="1"/>
              <a:t>herramientas</a:t>
            </a:r>
            <a:r>
              <a:rPr lang="en-US" dirty="0"/>
              <a:t> que use.</a:t>
            </a:r>
          </a:p>
        </p:txBody>
      </p:sp>
      <p:sp>
        <p:nvSpPr>
          <p:cNvPr id="4" name="Title 3">
            <a:extLst>
              <a:ext uri="{FF2B5EF4-FFF2-40B4-BE49-F238E27FC236}">
                <a16:creationId xmlns:a16="http://schemas.microsoft.com/office/drawing/2014/main" id="{CB3B79AC-B79D-A066-2D75-A5636125CEE8}"/>
              </a:ext>
            </a:extLst>
          </p:cNvPr>
          <p:cNvSpPr>
            <a:spLocks noGrp="1"/>
          </p:cNvSpPr>
          <p:nvPr>
            <p:ph type="title"/>
          </p:nvPr>
        </p:nvSpPr>
        <p:spPr/>
        <p:txBody>
          <a:bodyPr/>
          <a:lstStyle/>
          <a:p>
            <a:r>
              <a:rPr lang="en-US" spc="-98" dirty="0"/>
              <a:t>¿</a:t>
            </a:r>
            <a:r>
              <a:rPr lang="en-US" spc="-98" dirty="0" err="1"/>
              <a:t>Qué</a:t>
            </a:r>
            <a:r>
              <a:rPr lang="en-US" spc="-98" dirty="0"/>
              <a:t> </a:t>
            </a:r>
            <a:r>
              <a:rPr lang="en-US" spc="-98" dirty="0" err="1"/>
              <a:t>tecnologías</a:t>
            </a:r>
            <a:r>
              <a:rPr lang="en-US" spc="-98" dirty="0"/>
              <a:t> </a:t>
            </a:r>
            <a:r>
              <a:rPr lang="en-US" spc="-98" dirty="0" err="1"/>
              <a:t>necesito</a:t>
            </a:r>
            <a:r>
              <a:rPr lang="en-US" spc="-98" dirty="0"/>
              <a:t> para </a:t>
            </a:r>
            <a:r>
              <a:rPr lang="en-US" spc="-98" dirty="0" err="1"/>
              <a:t>soportar</a:t>
            </a:r>
            <a:r>
              <a:rPr lang="en-US" spc="-98" dirty="0"/>
              <a:t> DevOps?</a:t>
            </a:r>
          </a:p>
        </p:txBody>
      </p:sp>
      <p:sp>
        <p:nvSpPr>
          <p:cNvPr id="35" name="Text Placeholder 5">
            <a:extLst>
              <a:ext uri="{FF2B5EF4-FFF2-40B4-BE49-F238E27FC236}">
                <a16:creationId xmlns:a16="http://schemas.microsoft.com/office/drawing/2014/main" id="{28D01C41-F512-17B2-02AC-FB46D9228F75}"/>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mn-cs"/>
              </a:rPr>
              <a:t>Continuous Integration (CI)</a:t>
            </a:r>
          </a:p>
          <a:p>
            <a:pPr marL="0" marR="0" lvl="0" indent="0" algn="ctr"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a:pPr>
            <a:endParaRPr kumimoji="0" lang="en-US" sz="1568" b="1" i="0" u="none" strike="noStrike" kern="1200" cap="none" spc="0" normalizeH="0" baseline="0" noProof="0" dirty="0">
              <a:ln>
                <a:noFill/>
              </a:ln>
              <a:solidFill>
                <a:srgbClr val="0078D7"/>
              </a:solidFill>
              <a:effectLst/>
              <a:uLnTx/>
              <a:uFillTx/>
              <a:latin typeface="Segoe UI"/>
              <a:ea typeface="+mn-ea"/>
              <a:cs typeface="+mn-cs"/>
            </a:endParaRPr>
          </a:p>
          <a:p>
            <a:pPr marL="280067" marR="0" lvl="0" indent="-280067"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a:pPr>
            <a:r>
              <a:rPr kumimoji="0" lang="en-US" sz="1568" b="0" i="0" u="none" strike="noStrike" kern="1200" cap="none" spc="0" normalizeH="0" baseline="0" noProof="0" dirty="0" err="1">
                <a:ln>
                  <a:noFill/>
                </a:ln>
                <a:solidFill>
                  <a:srgbClr val="000000"/>
                </a:solidFill>
                <a:effectLst/>
                <a:uLnTx/>
                <a:uFillTx/>
                <a:latin typeface="Segoe UI"/>
                <a:ea typeface="+mn-ea"/>
                <a:cs typeface="+mn-cs"/>
              </a:rPr>
              <a:t>Mejore</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calidad</a:t>
            </a:r>
            <a:r>
              <a:rPr kumimoji="0" lang="en-US" sz="1568" b="0" i="0" u="none" strike="noStrike" kern="1200" cap="none" spc="0" normalizeH="0" baseline="0" noProof="0" dirty="0">
                <a:ln>
                  <a:noFill/>
                </a:ln>
                <a:solidFill>
                  <a:srgbClr val="000000"/>
                </a:solidFill>
                <a:effectLst/>
                <a:uLnTx/>
                <a:uFillTx/>
                <a:latin typeface="Segoe UI"/>
                <a:ea typeface="+mn-ea"/>
                <a:cs typeface="+mn-cs"/>
              </a:rPr>
              <a:t> y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velocidad</a:t>
            </a:r>
            <a:r>
              <a:rPr kumimoji="0" lang="en-US" sz="1568" b="0" i="0" u="none" strike="noStrike" kern="1200" cap="none" spc="0" normalizeH="0" baseline="0" noProof="0" dirty="0">
                <a:ln>
                  <a:noFill/>
                </a:ln>
                <a:solidFill>
                  <a:srgbClr val="000000"/>
                </a:solidFill>
                <a:effectLst/>
                <a:uLnTx/>
                <a:uFillTx/>
                <a:latin typeface="Segoe UI"/>
                <a:ea typeface="+mn-ea"/>
                <a:cs typeface="+mn-cs"/>
              </a:rPr>
              <a:t> del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desarrollo</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software.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Cuando</a:t>
            </a:r>
            <a:r>
              <a:rPr kumimoji="0" lang="en-US" sz="1568" b="0" i="0" u="none" strike="noStrike" kern="1200" cap="none" spc="0" normalizeH="0" baseline="0" noProof="0" dirty="0">
                <a:ln>
                  <a:noFill/>
                </a:ln>
                <a:solidFill>
                  <a:srgbClr val="000000"/>
                </a:solidFill>
                <a:effectLst/>
                <a:uLnTx/>
                <a:uFillTx/>
                <a:latin typeface="Segoe UI"/>
                <a:ea typeface="+mn-ea"/>
                <a:cs typeface="+mn-cs"/>
              </a:rPr>
              <a:t> se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usa</a:t>
            </a:r>
            <a:r>
              <a:rPr kumimoji="0" lang="en-US" sz="1568" b="0" i="0" u="none" strike="noStrike" kern="1200" cap="none" spc="0" normalizeH="0" baseline="0" noProof="0" dirty="0">
                <a:ln>
                  <a:noFill/>
                </a:ln>
                <a:solidFill>
                  <a:srgbClr val="000000"/>
                </a:solidFill>
                <a:effectLst/>
                <a:uLnTx/>
                <a:uFillTx/>
                <a:latin typeface="Segoe UI"/>
                <a:ea typeface="+mn-ea"/>
                <a:cs typeface="+mn-cs"/>
              </a:rPr>
              <a:t> Azure Pipelines o Jenkins para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crear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aplicaciones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nube</a:t>
            </a:r>
            <a:r>
              <a:rPr kumimoji="0" lang="en-US" sz="1568" b="0" i="0" u="none" strike="noStrike" kern="1200" cap="none" spc="0" normalizeH="0" baseline="0" noProof="0" dirty="0">
                <a:ln>
                  <a:noFill/>
                </a:ln>
                <a:solidFill>
                  <a:srgbClr val="000000"/>
                </a:solidFill>
                <a:effectLst/>
                <a:uLnTx/>
                <a:uFillTx/>
                <a:latin typeface="Segoe UI"/>
                <a:ea typeface="+mn-ea"/>
                <a:cs typeface="+mn-cs"/>
              </a:rPr>
              <a:t> 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implementarlas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a:t>
            </a:r>
            <a:r>
              <a:rPr kumimoji="0" lang="en-US" sz="1568" b="0" i="0" u="none" strike="noStrike" kern="1200" cap="none" spc="0" normalizeH="0" baseline="0" noProof="0" dirty="0">
                <a:ln>
                  <a:noFill/>
                </a:ln>
                <a:solidFill>
                  <a:srgbClr val="000000"/>
                </a:solidFill>
                <a:effectLst/>
                <a:uLnTx/>
                <a:uFillTx/>
                <a:latin typeface="Segoe UI"/>
                <a:ea typeface="+mn-ea"/>
                <a:cs typeface="+mn-cs"/>
              </a:rPr>
              <a:t> Azure,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cada</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vez</a:t>
            </a:r>
            <a:r>
              <a:rPr kumimoji="0" lang="en-US" sz="1568" b="0" i="0" u="none" strike="noStrike" kern="1200" cap="none" spc="0" normalizeH="0" baseline="0" noProof="0" dirty="0">
                <a:ln>
                  <a:noFill/>
                </a:ln>
                <a:solidFill>
                  <a:srgbClr val="000000"/>
                </a:solidFill>
                <a:effectLst/>
                <a:uLnTx/>
                <a:uFillTx/>
                <a:latin typeface="Segoe UI"/>
                <a:ea typeface="+mn-ea"/>
                <a:cs typeface="+mn-cs"/>
              </a:rPr>
              <a:t> que se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confirma</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el</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código</a:t>
            </a:r>
            <a:r>
              <a:rPr kumimoji="0" lang="en-US" sz="1568" b="0" i="0" u="none" strike="noStrike" kern="1200" cap="none" spc="0" normalizeH="0" baseline="0" noProof="0" dirty="0">
                <a:ln>
                  <a:noFill/>
                </a:ln>
                <a:solidFill>
                  <a:srgbClr val="000000"/>
                </a:solidFill>
                <a:effectLst/>
                <a:uLnTx/>
                <a:uFillTx/>
                <a:latin typeface="Segoe UI"/>
                <a:ea typeface="+mn-ea"/>
                <a:cs typeface="+mn-cs"/>
              </a:rPr>
              <a:t>, se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compila</a:t>
            </a:r>
            <a:r>
              <a:rPr kumimoji="0" lang="en-US" sz="1568" b="0" i="0" u="none" strike="noStrike" kern="1200" cap="none" spc="0" normalizeH="0" baseline="0" noProof="0" dirty="0">
                <a:ln>
                  <a:noFill/>
                </a:ln>
                <a:solidFill>
                  <a:srgbClr val="000000"/>
                </a:solidFill>
                <a:effectLst/>
                <a:uLnTx/>
                <a:uFillTx/>
                <a:latin typeface="Segoe UI"/>
                <a:ea typeface="+mn-ea"/>
                <a:cs typeface="+mn-cs"/>
              </a:rPr>
              <a:t> y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prueba</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automáticamente</a:t>
            </a:r>
            <a:r>
              <a:rPr kumimoji="0" lang="en-US" sz="1568" b="0" i="0" u="none" strike="noStrike" kern="1200" cap="none" spc="0" normalizeH="0" baseline="0" noProof="0" dirty="0">
                <a:ln>
                  <a:noFill/>
                </a:ln>
                <a:solidFill>
                  <a:srgbClr val="000000"/>
                </a:solidFill>
                <a:effectLst/>
                <a:uLnTx/>
                <a:uFillTx/>
                <a:latin typeface="Segoe UI"/>
                <a:ea typeface="+mn-ea"/>
                <a:cs typeface="+mn-cs"/>
              </a:rPr>
              <a:t> y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los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errores</a:t>
            </a:r>
            <a:r>
              <a:rPr kumimoji="0" lang="en-US" sz="1568" b="0" i="0" u="none" strike="noStrike" kern="1200" cap="none" spc="0" normalizeH="0" baseline="0" noProof="0" dirty="0">
                <a:ln>
                  <a:noFill/>
                </a:ln>
                <a:solidFill>
                  <a:srgbClr val="000000"/>
                </a:solidFill>
                <a:effectLst/>
                <a:uLnTx/>
                <a:uFillTx/>
                <a:latin typeface="Segoe UI"/>
                <a:ea typeface="+mn-ea"/>
                <a:cs typeface="+mn-cs"/>
              </a:rPr>
              <a:t> se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detectan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más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rápido</a:t>
            </a:r>
            <a:r>
              <a:rPr kumimoji="0" lang="en-US" sz="1568" b="0" i="0" u="none" strike="noStrike" kern="1200" cap="none" spc="0" normalizeH="0" baseline="0" noProof="0" dirty="0">
                <a:ln>
                  <a:noFill/>
                </a:ln>
                <a:solidFill>
                  <a:srgbClr val="000000"/>
                </a:solidFill>
                <a:effectLst/>
                <a:uLnTx/>
                <a:uFillTx/>
                <a:latin typeface="Segoe UI"/>
                <a:ea typeface="+mn-ea"/>
                <a:cs typeface="+mn-cs"/>
              </a:rPr>
              <a:t>.</a:t>
            </a:r>
          </a:p>
        </p:txBody>
      </p:sp>
      <p:sp>
        <p:nvSpPr>
          <p:cNvPr id="36" name="Text Placeholder 6">
            <a:extLst>
              <a:ext uri="{FF2B5EF4-FFF2-40B4-BE49-F238E27FC236}">
                <a16:creationId xmlns:a16="http://schemas.microsoft.com/office/drawing/2014/main" id="{263736DD-DCF6-7566-EA1A-E7B4979E0B0B}"/>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mn-cs"/>
              </a:rPr>
              <a:t>Continuous Deployment (CD)</a:t>
            </a:r>
          </a:p>
          <a:p>
            <a:pPr marL="0" marR="0" lvl="0" indent="0" algn="ctr"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a:pPr>
            <a:endParaRPr kumimoji="0" lang="en-US" sz="1371" b="1" i="0" u="none" strike="noStrike" kern="1200" cap="none" spc="0" normalizeH="0" baseline="0" noProof="0" dirty="0">
              <a:ln>
                <a:noFill/>
              </a:ln>
              <a:solidFill>
                <a:srgbClr val="0078D7"/>
              </a:solidFill>
              <a:effectLst/>
              <a:uLnTx/>
              <a:uFillTx/>
              <a:latin typeface="Segoe UI"/>
              <a:ea typeface="+mn-ea"/>
              <a:cs typeface="+mn-cs"/>
            </a:endParaRPr>
          </a:p>
          <a:p>
            <a:pPr marL="280067" marR="0" lvl="0" indent="-280067"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Al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combinar</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integración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continua y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infraestructura</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como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código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IaC</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logrará</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implementaciones</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idénticas</a:t>
            </a:r>
            <a:r>
              <a:rPr kumimoji="0" lang="en-US" sz="1568" b="0" i="0" u="none" strike="noStrike" kern="1200" cap="none" spc="0" normalizeH="0" baseline="0" noProof="0" dirty="0">
                <a:ln>
                  <a:noFill/>
                </a:ln>
                <a:solidFill>
                  <a:srgbClr val="000000"/>
                </a:solidFill>
                <a:effectLst/>
                <a:uLnTx/>
                <a:uFillTx/>
                <a:latin typeface="Segoe UI"/>
                <a:ea typeface="+mn-ea"/>
                <a:cs typeface="+mn-cs"/>
              </a:rPr>
              <a:t> y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confianza</a:t>
            </a:r>
            <a:r>
              <a:rPr kumimoji="0" lang="en-US" sz="1568" b="0" i="0" u="none" strike="noStrike" kern="1200" cap="none" spc="0" normalizeH="0" baseline="0" noProof="0" dirty="0">
                <a:ln>
                  <a:noFill/>
                </a:ln>
                <a:solidFill>
                  <a:srgbClr val="000000"/>
                </a:solidFill>
                <a:effectLst/>
                <a:uLnTx/>
                <a:uFillTx/>
                <a:latin typeface="Segoe UI"/>
                <a:ea typeface="+mn-ea"/>
                <a:cs typeface="+mn-cs"/>
              </a:rPr>
              <a:t> para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producción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cualquier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momento</a:t>
            </a:r>
            <a:r>
              <a:rPr kumimoji="0" lang="en-US" sz="1568" b="0" i="0" u="none" strike="noStrike" kern="1200" cap="none" spc="0" normalizeH="0" baseline="0" noProof="0" dirty="0">
                <a:ln>
                  <a:noFill/>
                </a:ln>
                <a:solidFill>
                  <a:srgbClr val="000000"/>
                </a:solidFill>
                <a:effectLst/>
                <a:uLnTx/>
                <a:uFillTx/>
                <a:latin typeface="Segoe UI"/>
                <a:ea typeface="+mn-ea"/>
                <a:cs typeface="+mn-cs"/>
              </a:rPr>
              <a:t>.
Con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continua,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puede</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automatizar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todo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el</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proceso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desde</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confirmación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del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código</a:t>
            </a:r>
            <a:r>
              <a:rPr kumimoji="0" lang="en-US" sz="1568" b="0" i="0" u="none" strike="noStrike" kern="1200" cap="none" spc="0" normalizeH="0" baseline="0" noProof="0" dirty="0">
                <a:ln>
                  <a:noFill/>
                </a:ln>
                <a:solidFill>
                  <a:srgbClr val="000000"/>
                </a:solidFill>
                <a:effectLst/>
                <a:uLnTx/>
                <a:uFillTx/>
                <a:latin typeface="Segoe UI"/>
                <a:ea typeface="+mn-ea"/>
                <a:cs typeface="+mn-cs"/>
              </a:rPr>
              <a:t> hasta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producción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si</a:t>
            </a:r>
            <a:r>
              <a:rPr kumimoji="0" lang="en-US" sz="1568" b="0" i="0" u="none" strike="noStrike" kern="1200" cap="none" spc="0" normalizeH="0" baseline="0" noProof="0" dirty="0">
                <a:ln>
                  <a:noFill/>
                </a:ln>
                <a:solidFill>
                  <a:srgbClr val="000000"/>
                </a:solidFill>
                <a:effectLst/>
                <a:uLnTx/>
                <a:uFillTx/>
                <a:latin typeface="Segoe UI"/>
                <a:ea typeface="+mn-ea"/>
                <a:cs typeface="+mn-cs"/>
              </a:rPr>
              <a:t> sus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pruebas</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CI/CD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tienen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éxito</a:t>
            </a:r>
            <a:r>
              <a:rPr kumimoji="0" lang="en-US" sz="1568" b="0" i="0" u="none" strike="noStrike" kern="1200" cap="none" spc="0" normalizeH="0" baseline="0" noProof="0" dirty="0">
                <a:ln>
                  <a:noFill/>
                </a:ln>
                <a:solidFill>
                  <a:srgbClr val="000000"/>
                </a:solidFill>
                <a:effectLst/>
                <a:uLnTx/>
                <a:uFillTx/>
                <a:latin typeface="Segoe UI"/>
                <a:ea typeface="+mn-ea"/>
                <a:cs typeface="+mn-cs"/>
              </a:rPr>
              <a:t>.</a:t>
            </a:r>
          </a:p>
        </p:txBody>
      </p:sp>
      <p:sp>
        <p:nvSpPr>
          <p:cNvPr id="37" name="Text Placeholder 7">
            <a:extLst>
              <a:ext uri="{FF2B5EF4-FFF2-40B4-BE49-F238E27FC236}">
                <a16:creationId xmlns:a16="http://schemas.microsoft.com/office/drawing/2014/main" id="{CF2562F1-DAE6-DE6E-2D9B-7D9EF1192A8E}"/>
              </a:ext>
            </a:extLst>
          </p:cNvPr>
          <p:cNvSpPr txBox="1">
            <a:spLocks/>
          </p:cNvSpPr>
          <p:nvPr/>
        </p:nvSpPr>
        <p:spPr>
          <a:xfrm>
            <a:off x="8124465" y="3219906"/>
            <a:ext cx="3630006" cy="28931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mn-cs"/>
              </a:rPr>
              <a:t>Continuous Learning &amp; Monitoring</a:t>
            </a:r>
          </a:p>
          <a:p>
            <a:pPr marL="0" marR="0" lvl="0" indent="0" algn="ctr"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a:pPr>
            <a:endParaRPr kumimoji="0" lang="en-US" sz="1371" b="1" i="0" u="none" strike="noStrike" kern="1200" cap="none" spc="0" normalizeH="0" baseline="0" noProof="0" dirty="0">
              <a:ln>
                <a:noFill/>
              </a:ln>
              <a:solidFill>
                <a:srgbClr val="0078D7"/>
              </a:solidFill>
              <a:effectLst/>
              <a:uLnTx/>
              <a:uFillTx/>
              <a:latin typeface="Segoe UI"/>
              <a:ea typeface="+mn-ea"/>
              <a:cs typeface="+mn-cs"/>
            </a:endParaRPr>
          </a:p>
          <a:p>
            <a:pPr marL="280067" marR="0" lvl="0" indent="-280067"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a:pPr>
            <a:r>
              <a:rPr kumimoji="0" lang="en-US" sz="1568" b="0" i="0" u="none" strike="noStrike" kern="1200" cap="none" spc="0" normalizeH="0" baseline="0" noProof="0" dirty="0" err="1">
                <a:ln>
                  <a:noFill/>
                </a:ln>
                <a:solidFill>
                  <a:srgbClr val="000000"/>
                </a:solidFill>
                <a:effectLst/>
                <a:uLnTx/>
                <a:uFillTx/>
                <a:latin typeface="Segoe UI"/>
                <a:ea typeface="+mn-ea"/>
                <a:cs typeface="+mn-cs"/>
              </a:rPr>
              <a:t>Identificar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el</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rendimiento</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sus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aplicaciones</a:t>
            </a:r>
            <a:r>
              <a:rPr kumimoji="0" lang="en-US" sz="1568" b="0" i="0" u="none" strike="noStrike" kern="1200" cap="none" spc="0" normalizeH="0" baseline="0" noProof="0" dirty="0">
                <a:ln>
                  <a:noFill/>
                </a:ln>
                <a:solidFill>
                  <a:srgbClr val="000000"/>
                </a:solidFill>
                <a:effectLst/>
                <a:uLnTx/>
                <a:uFillTx/>
                <a:latin typeface="Segoe UI"/>
                <a:ea typeface="+mn-ea"/>
                <a:cs typeface="+mn-cs"/>
              </a:rPr>
              <a:t> y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probar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si</a:t>
            </a:r>
            <a:r>
              <a:rPr kumimoji="0" lang="en-US" sz="1568" b="0" i="0" u="none" strike="noStrike" kern="1200" cap="none" spc="0" normalizeH="0" baseline="0" noProof="0" dirty="0">
                <a:ln>
                  <a:noFill/>
                </a:ln>
                <a:solidFill>
                  <a:srgbClr val="000000"/>
                </a:solidFill>
                <a:effectLst/>
                <a:uLnTx/>
                <a:uFillTx/>
                <a:latin typeface="Segoe UI"/>
                <a:ea typeface="+mn-ea"/>
                <a:cs typeface="+mn-cs"/>
              </a:rPr>
              <a:t> la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implementación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reciente</a:t>
            </a:r>
            <a:r>
              <a:rPr kumimoji="0" lang="en-US" sz="1568" b="0" i="0" u="none" strike="noStrike" kern="1200" cap="none" spc="0" normalizeH="0" baseline="0" noProof="0" dirty="0">
                <a:ln>
                  <a:noFill/>
                </a:ln>
                <a:solidFill>
                  <a:srgbClr val="000000"/>
                </a:solidFill>
                <a:effectLst/>
                <a:uLnTx/>
                <a:uFillTx/>
                <a:latin typeface="Segoe UI"/>
                <a:ea typeface="+mn-ea"/>
                <a:cs typeface="+mn-cs"/>
              </a:rPr>
              <a:t> ha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mejorado</a:t>
            </a:r>
            <a:r>
              <a:rPr kumimoji="0" lang="en-US" sz="1568" b="0" i="0" u="none" strike="noStrike" kern="1200" cap="none" spc="0" normalizeH="0" baseline="0" noProof="0" dirty="0">
                <a:ln>
                  <a:noFill/>
                </a:ln>
                <a:solidFill>
                  <a:srgbClr val="000000"/>
                </a:solidFill>
                <a:effectLst/>
                <a:uLnTx/>
                <a:uFillTx/>
                <a:latin typeface="Segoe UI"/>
                <a:ea typeface="+mn-ea"/>
                <a:cs typeface="+mn-cs"/>
              </a:rPr>
              <a:t> o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empeorado</a:t>
            </a:r>
            <a:r>
              <a:rPr kumimoji="0" lang="en-US" sz="1568" b="0" i="0" u="none" strike="noStrike" kern="1200" cap="none" spc="0" normalizeH="0" baseline="0" noProof="0" dirty="0">
                <a:ln>
                  <a:noFill/>
                </a:ln>
                <a:solidFill>
                  <a:srgbClr val="000000"/>
                </a:solidFill>
                <a:effectLst/>
                <a:uLnTx/>
                <a:uFillTx/>
                <a:latin typeface="Segoe UI"/>
                <a:ea typeface="+mn-ea"/>
                <a:cs typeface="+mn-cs"/>
              </a:rPr>
              <a:t> las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cosas</a:t>
            </a:r>
            <a:r>
              <a:rPr kumimoji="0" lang="en-US" sz="1568" b="0" i="0" u="none" strike="noStrike" kern="1200" cap="none" spc="0" normalizeH="0" baseline="0" noProof="0" dirty="0">
                <a:ln>
                  <a:noFill/>
                </a:ln>
                <a:solidFill>
                  <a:srgbClr val="000000"/>
                </a:solidFill>
                <a:effectLst/>
                <a:uLnTx/>
                <a:uFillTx/>
                <a:latin typeface="Segoe UI"/>
                <a:ea typeface="+mn-ea"/>
                <a:cs typeface="+mn-cs"/>
              </a:rPr>
              <a:t>.
Mediante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el</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uso</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prácticas</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CI/CD, junto con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herramientas</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supervisión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podrá</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entregar</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funciones</a:t>
            </a:r>
            <a:r>
              <a:rPr kumimoji="0" lang="en-US" sz="1568" b="0" i="0" u="none" strike="noStrike" kern="1200" cap="none" spc="0" normalizeH="0" baseline="0" noProof="0" dirty="0">
                <a:ln>
                  <a:noFill/>
                </a:ln>
                <a:solidFill>
                  <a:srgbClr val="000000"/>
                </a:solidFill>
                <a:effectLst/>
                <a:uLnTx/>
                <a:uFillTx/>
                <a:latin typeface="Segoe UI"/>
                <a:ea typeface="+mn-ea"/>
                <a:cs typeface="+mn-cs"/>
              </a:rPr>
              <a:t> de forma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segura</a:t>
            </a:r>
            <a:r>
              <a:rPr kumimoji="0" lang="en-US" sz="1568" b="0" i="0" u="none" strike="noStrike" kern="1200" cap="none" spc="0" normalizeH="0" baseline="0" noProof="0" dirty="0">
                <a:ln>
                  <a:noFill/>
                </a:ln>
                <a:solidFill>
                  <a:srgbClr val="000000"/>
                </a:solidFill>
                <a:effectLst/>
                <a:uLnTx/>
                <a:uFillTx/>
                <a:latin typeface="Segoe UI"/>
                <a:ea typeface="+mn-ea"/>
                <a:cs typeface="+mn-cs"/>
              </a:rPr>
              <a:t> a sus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clientes</a:t>
            </a:r>
            <a:r>
              <a:rPr kumimoji="0" lang="en-US" sz="1568" b="0" i="0" u="none" strike="noStrike" kern="1200" cap="none" spc="0" normalizeH="0" baseline="0" noProof="0" dirty="0">
                <a:ln>
                  <a:noFill/>
                </a:ln>
                <a:solidFill>
                  <a:srgbClr val="000000"/>
                </a:solidFill>
                <a:effectLst/>
                <a:uLnTx/>
                <a:uFillTx/>
                <a:latin typeface="Segoe UI"/>
                <a:ea typeface="+mn-ea"/>
                <a:cs typeface="+mn-cs"/>
              </a:rPr>
              <a:t> tan pronto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como</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estén</a:t>
            </a:r>
            <a:r>
              <a:rPr kumimoji="0" lang="en-US" sz="1568" b="0" i="0" u="none" strike="noStrike" kern="1200" cap="none" spc="0" normalizeH="0" baseline="0" noProof="0" dirty="0">
                <a:ln>
                  <a:noFill/>
                </a:ln>
                <a:solidFill>
                  <a:srgbClr val="000000"/>
                </a:solidFill>
                <a:effectLst/>
                <a:uLnTx/>
                <a:uFillTx/>
                <a:latin typeface="Segoe UI"/>
                <a:ea typeface="+mn-ea"/>
                <a:cs typeface="+mn-cs"/>
              </a:rPr>
              <a:t> </a:t>
            </a:r>
            <a:r>
              <a:rPr kumimoji="0" lang="en-US" sz="1568" b="0" i="0" u="none" strike="noStrike" kern="1200" cap="none" spc="0" normalizeH="0" baseline="0" noProof="0" dirty="0" err="1">
                <a:ln>
                  <a:noFill/>
                </a:ln>
                <a:solidFill>
                  <a:srgbClr val="000000"/>
                </a:solidFill>
                <a:effectLst/>
                <a:uLnTx/>
                <a:uFillTx/>
                <a:latin typeface="Segoe UI"/>
                <a:ea typeface="+mn-ea"/>
                <a:cs typeface="+mn-cs"/>
              </a:rPr>
              <a:t>listos</a:t>
            </a:r>
            <a:r>
              <a:rPr kumimoji="0" lang="en-US" sz="1568" b="0" i="0" u="none" strike="noStrike" kern="1200" cap="none" spc="0" normalizeH="0" baseline="0" noProof="0" dirty="0">
                <a:ln>
                  <a:noFill/>
                </a:ln>
                <a:solidFill>
                  <a:srgbClr val="000000"/>
                </a:solidFill>
                <a:effectLst/>
                <a:uLnTx/>
                <a:uFillTx/>
                <a:latin typeface="Segoe UI"/>
                <a:ea typeface="+mn-ea"/>
                <a:cs typeface="+mn-cs"/>
              </a:rPr>
              <a:t>.</a:t>
            </a:r>
          </a:p>
        </p:txBody>
      </p:sp>
      <p:cxnSp>
        <p:nvCxnSpPr>
          <p:cNvPr id="38" name="Straight Connector 37">
            <a:extLst>
              <a:ext uri="{FF2B5EF4-FFF2-40B4-BE49-F238E27FC236}">
                <a16:creationId xmlns:a16="http://schemas.microsoft.com/office/drawing/2014/main" id="{1B96FECE-2179-CAE6-0D67-F125D6F29969}"/>
              </a:ext>
              <a:ext uri="{C183D7F6-B498-43B3-948B-1728B52AA6E4}">
                <adec:decorative xmlns:adec="http://schemas.microsoft.com/office/drawing/2017/decorative" val="1"/>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F1672067-4C11-8208-5066-58A77D3D48CA}"/>
              </a:ext>
              <a:ext uri="{C183D7F6-B498-43B3-948B-1728B52AA6E4}">
                <adec:decorative xmlns:adec="http://schemas.microsoft.com/office/drawing/2017/decorative" val="1"/>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28F29E0E-BACC-C6B7-32C0-2A087BEEF40B}"/>
              </a:ext>
              <a:ext uri="{C183D7F6-B498-43B3-948B-1728B52AA6E4}">
                <adec:decorative xmlns:adec="http://schemas.microsoft.com/office/drawing/2017/decorative" val="1"/>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AE421FC6-409A-0AC8-FA91-234B1BDE26CE}"/>
              </a:ext>
              <a:ext uri="{C183D7F6-B498-43B3-948B-1728B52AA6E4}">
                <adec:decorative xmlns:adec="http://schemas.microsoft.com/office/drawing/2017/decorative" val="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18680491-B056-AC91-4368-AEC68C5C7365}"/>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3" name="History_E81C">
              <a:extLst>
                <a:ext uri="{FF2B5EF4-FFF2-40B4-BE49-F238E27FC236}">
                  <a16:creationId xmlns:a16="http://schemas.microsoft.com/office/drawing/2014/main" id="{68C31E66-732A-F5CE-4C62-EDB491FD2363}"/>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45" name="binary">
            <a:extLst>
              <a:ext uri="{FF2B5EF4-FFF2-40B4-BE49-F238E27FC236}">
                <a16:creationId xmlns:a16="http://schemas.microsoft.com/office/drawing/2014/main" id="{47F763EA-7BCC-750A-FF42-109AC0752D88}"/>
              </a:ext>
              <a:ext uri="{C183D7F6-B498-43B3-948B-1728B52AA6E4}">
                <adec:decorative xmlns:adec="http://schemas.microsoft.com/office/drawing/2017/decorative" val="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CC68B614-546B-C03C-FC0D-FEED4FCE1715}"/>
              </a:ext>
              <a:ext uri="{C183D7F6-B498-43B3-948B-1728B52AA6E4}">
                <adec:decorative xmlns:adec="http://schemas.microsoft.com/office/drawing/2017/decorative" val="1"/>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B8026C17-2309-E14F-15A9-B1A00850D1A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1" name="Diagnostic_E9D9">
              <a:extLst>
                <a:ext uri="{FF2B5EF4-FFF2-40B4-BE49-F238E27FC236}">
                  <a16:creationId xmlns:a16="http://schemas.microsoft.com/office/drawing/2014/main" id="{B2ACBA0B-82F4-464A-F2F2-B0A4E55F43EA}"/>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911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44A33-51B2-39EB-D27A-1FC42DC5ED1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29E34EC-F981-1EBE-E8C7-EB20B791C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6B85D915-BAF1-C3B0-FC7A-637E46C97020}"/>
              </a:ext>
            </a:extLst>
          </p:cNvPr>
          <p:cNvSpPr>
            <a:spLocks noGrp="1"/>
          </p:cNvSpPr>
          <p:nvPr>
            <p:ph idx="1"/>
          </p:nvPr>
        </p:nvSpPr>
        <p:spPr>
          <a:xfrm>
            <a:off x="3857296" y="1040524"/>
            <a:ext cx="7496503" cy="5538952"/>
          </a:xfrm>
        </p:spPr>
        <p:txBody>
          <a:bodyPr/>
          <a:lstStyle/>
          <a:p>
            <a:r>
              <a:rPr lang="es-AR" b="1" dirty="0">
                <a:solidFill>
                  <a:schemeClr val="bg2"/>
                </a:solidFill>
              </a:rPr>
              <a:t>Git Básico:</a:t>
            </a:r>
            <a:r>
              <a:rPr lang="es-AR" dirty="0">
                <a:solidFill>
                  <a:schemeClr val="bg2"/>
                </a:solidFill>
              </a:rPr>
              <a:t> Empezaremos con Git, la herramienta de control de versiones más usada en entornos DevOps. Aprenderemos a gestionar cambios de código de manera eficiente y colaborativa, base fundamental para cualquier pipeline de integración continua.</a:t>
            </a:r>
          </a:p>
          <a:p>
            <a:r>
              <a:rPr lang="es-AR" b="1" dirty="0">
                <a:solidFill>
                  <a:schemeClr val="bg2"/>
                </a:solidFill>
              </a:rPr>
              <a:t>Docker:</a:t>
            </a:r>
            <a:r>
              <a:rPr lang="es-AR" dirty="0">
                <a:solidFill>
                  <a:schemeClr val="bg2"/>
                </a:solidFill>
              </a:rPr>
              <a:t> Luego, exploraremos Docker, tecnología central en DevOps para crear, distribuir y ejecutar aplicaciones de forma consistente usando contenedores. Veremos cómo usarlo en ambientes de desarrollo y producción, facilitando la portabilidad y escalabilidad de las soluciones.</a:t>
            </a:r>
          </a:p>
          <a:p>
            <a:r>
              <a:rPr lang="es-AR" b="1" dirty="0">
                <a:solidFill>
                  <a:schemeClr val="bg2"/>
                </a:solidFill>
              </a:rPr>
              <a:t>Azure y Azure DevOps:</a:t>
            </a:r>
            <a:r>
              <a:rPr lang="es-AR" dirty="0">
                <a:solidFill>
                  <a:schemeClr val="bg2"/>
                </a:solidFill>
              </a:rPr>
              <a:t> Nos enfocaremos en los servicios de nube de Microsoft (Azure) y su plataforma de automatización (Azure DevOps), aprendiendo cómo desplegar, escalar y monitorear aplicaciones en la nube. Utilizaremos herramientas CI/CD para automatizar flujos de trabajo y mejorar la calidad del software.</a:t>
            </a:r>
          </a:p>
          <a:p>
            <a:endParaRPr lang="es-AR" dirty="0">
              <a:solidFill>
                <a:schemeClr val="bg2"/>
              </a:solidFill>
            </a:endParaRPr>
          </a:p>
        </p:txBody>
      </p:sp>
      <p:sp>
        <p:nvSpPr>
          <p:cNvPr id="7" name="Title 3">
            <a:extLst>
              <a:ext uri="{FF2B5EF4-FFF2-40B4-BE49-F238E27FC236}">
                <a16:creationId xmlns:a16="http://schemas.microsoft.com/office/drawing/2014/main" id="{D91FB4C8-2A80-ADEC-AF84-C3E1A808BA5E}"/>
              </a:ext>
            </a:extLst>
          </p:cNvPr>
          <p:cNvSpPr txBox="1">
            <a:spLocks/>
          </p:cNvSpPr>
          <p:nvPr/>
        </p:nvSpPr>
        <p:spPr>
          <a:xfrm>
            <a:off x="3998976" y="222583"/>
            <a:ext cx="7763487"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s-AR" sz="3529" b="0" i="0" u="none" strike="noStrike" kern="1200" cap="none" spc="-147" normalizeH="0" baseline="0" noProof="0" dirty="0">
                <a:ln w="3175">
                  <a:noFill/>
                </a:ln>
                <a:solidFill>
                  <a:srgbClr val="0078D7"/>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76081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F0D17-5318-1468-785C-D7BB57648FE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684C1F8-7E97-7088-3A4D-41049B185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C72182CB-AA04-FEF3-C7CF-844D21D213BF}"/>
              </a:ext>
            </a:extLst>
          </p:cNvPr>
          <p:cNvSpPr>
            <a:spLocks noGrp="1"/>
          </p:cNvSpPr>
          <p:nvPr>
            <p:ph idx="1"/>
          </p:nvPr>
        </p:nvSpPr>
        <p:spPr>
          <a:xfrm>
            <a:off x="3857296" y="1040524"/>
            <a:ext cx="7496503" cy="5538952"/>
          </a:xfrm>
        </p:spPr>
        <p:txBody>
          <a:bodyPr/>
          <a:lstStyle/>
          <a:p>
            <a:r>
              <a:rPr lang="es-AR" b="1" dirty="0">
                <a:solidFill>
                  <a:schemeClr val="bg2"/>
                </a:solidFill>
              </a:rPr>
              <a:t>Introducción a Sistemas Distribuidos y Arquitectura de Microservicios:</a:t>
            </a:r>
            <a:r>
              <a:rPr lang="es-AR" dirty="0">
                <a:solidFill>
                  <a:schemeClr val="bg2"/>
                </a:solidFill>
              </a:rPr>
              <a:t> Entenderemos cómo diseñar aplicaciones modernas, escalables y resilientes aprovechando la nube y los contenedores. Analizaremos cómo estos conceptos se integran en un enfoque DevOps para facilitar el despliegue continuo y la tolerancia a fallos.</a:t>
            </a:r>
          </a:p>
          <a:p>
            <a:r>
              <a:rPr lang="es-AR" b="1" dirty="0">
                <a:solidFill>
                  <a:schemeClr val="bg2"/>
                </a:solidFill>
              </a:rPr>
              <a:t>Pipelines de </a:t>
            </a:r>
            <a:r>
              <a:rPr lang="es-AR" b="1" dirty="0" err="1">
                <a:solidFill>
                  <a:schemeClr val="bg2"/>
                </a:solidFill>
              </a:rPr>
              <a:t>Build</a:t>
            </a:r>
            <a:r>
              <a:rPr lang="es-AR" b="1" dirty="0">
                <a:solidFill>
                  <a:schemeClr val="bg2"/>
                </a:solidFill>
              </a:rPr>
              <a:t> y </a:t>
            </a:r>
            <a:r>
              <a:rPr lang="es-AR" b="1" dirty="0" err="1">
                <a:solidFill>
                  <a:schemeClr val="bg2"/>
                </a:solidFill>
              </a:rPr>
              <a:t>Deploy</a:t>
            </a:r>
            <a:r>
              <a:rPr lang="es-AR" b="1" dirty="0">
                <a:solidFill>
                  <a:schemeClr val="bg2"/>
                </a:solidFill>
              </a:rPr>
              <a:t>:</a:t>
            </a:r>
            <a:r>
              <a:rPr lang="es-AR" dirty="0">
                <a:solidFill>
                  <a:schemeClr val="bg2"/>
                </a:solidFill>
              </a:rPr>
              <a:t> Aprenderemos a construir pipelines de automatización que permiten compilar, probar y desplegar aplicaciones de forma continua. Estas prácticas son esenciales para mantener la calidad, detectar errores rápidamente y acelerar la entrega de valor.</a:t>
            </a:r>
          </a:p>
          <a:p>
            <a:r>
              <a:rPr lang="es-AR" b="1" dirty="0">
                <a:solidFill>
                  <a:schemeClr val="bg2"/>
                </a:solidFill>
              </a:rPr>
              <a:t>Pruebas Unitarias y de Integración:</a:t>
            </a:r>
            <a:r>
              <a:rPr lang="es-AR" dirty="0">
                <a:solidFill>
                  <a:schemeClr val="bg2"/>
                </a:solidFill>
              </a:rPr>
              <a:t> Finalmente, veremos cómo incorporar pruebas automatizadas en los pipelines DevOps. Esto nos permitirá validar el funcionamiento correcto del código de manera sistemática, asegurando software robusto y confiable.</a:t>
            </a:r>
          </a:p>
        </p:txBody>
      </p:sp>
      <p:sp>
        <p:nvSpPr>
          <p:cNvPr id="7" name="Title 3">
            <a:extLst>
              <a:ext uri="{FF2B5EF4-FFF2-40B4-BE49-F238E27FC236}">
                <a16:creationId xmlns:a16="http://schemas.microsoft.com/office/drawing/2014/main" id="{3B1438D6-33C7-C6B3-E07A-56E15F8BD71C}"/>
              </a:ext>
            </a:extLst>
          </p:cNvPr>
          <p:cNvSpPr txBox="1">
            <a:spLocks/>
          </p:cNvSpPr>
          <p:nvPr/>
        </p:nvSpPr>
        <p:spPr>
          <a:xfrm>
            <a:off x="3998976" y="222583"/>
            <a:ext cx="7763487"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s-AR" sz="3529" b="0" i="0" u="none" strike="noStrike" kern="1200" cap="none" spc="-147" normalizeH="0" baseline="0" noProof="0" dirty="0">
                <a:ln w="3175">
                  <a:noFill/>
                </a:ln>
                <a:solidFill>
                  <a:srgbClr val="0078D7"/>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25813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218B0-F484-7140-5ED7-7B4F1F30A37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5407EDB-FBD1-CEC8-A724-98E9EDC4B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Marcador de contenido 2">
            <a:extLst>
              <a:ext uri="{FF2B5EF4-FFF2-40B4-BE49-F238E27FC236}">
                <a16:creationId xmlns:a16="http://schemas.microsoft.com/office/drawing/2014/main" id="{242B07D3-86EE-F6B6-D390-F2430372CA68}"/>
              </a:ext>
            </a:extLst>
          </p:cNvPr>
          <p:cNvSpPr>
            <a:spLocks noGrp="1"/>
          </p:cNvSpPr>
          <p:nvPr>
            <p:ph idx="1"/>
          </p:nvPr>
        </p:nvSpPr>
        <p:spPr>
          <a:xfrm>
            <a:off x="3646449" y="747132"/>
            <a:ext cx="8419171" cy="5832344"/>
          </a:xfrm>
        </p:spPr>
        <p:txBody>
          <a:bodyPr/>
          <a:lstStyle/>
          <a:p>
            <a:endParaRPr lang="es-AR" dirty="0">
              <a:solidFill>
                <a:schemeClr val="bg2"/>
              </a:solidFill>
            </a:endParaRPr>
          </a:p>
          <a:p>
            <a:r>
              <a:rPr lang="es-AR" dirty="0">
                <a:solidFill>
                  <a:schemeClr val="bg2"/>
                </a:solidFill>
              </a:rPr>
              <a:t>El objetivo de esta materia radica en </a:t>
            </a:r>
            <a:r>
              <a:rPr lang="es-AR" b="1" dirty="0">
                <a:solidFill>
                  <a:schemeClr val="bg2"/>
                </a:solidFill>
              </a:rPr>
              <a:t>adquirir conceptos fundamentales sobre integración y entrega continua (CI/CD), automatización y despliegue</a:t>
            </a:r>
            <a:r>
              <a:rPr lang="es-AR" dirty="0">
                <a:solidFill>
                  <a:schemeClr val="bg2"/>
                </a:solidFill>
              </a:rPr>
              <a:t>, así como en </a:t>
            </a:r>
            <a:r>
              <a:rPr lang="es-AR" b="1" dirty="0">
                <a:solidFill>
                  <a:schemeClr val="bg2"/>
                </a:solidFill>
              </a:rPr>
              <a:t>ejemplificar cómo llevarlos a la práctica</a:t>
            </a:r>
            <a:r>
              <a:rPr lang="es-AR" dirty="0">
                <a:solidFill>
                  <a:schemeClr val="bg2"/>
                </a:solidFill>
              </a:rPr>
              <a:t>. El objetivo no es dominar en profundidad una herramienta específica, sino </a:t>
            </a:r>
            <a:r>
              <a:rPr lang="es-AR" b="1" dirty="0">
                <a:solidFill>
                  <a:schemeClr val="bg2"/>
                </a:solidFill>
              </a:rPr>
              <a:t>comprender el enfoque, los beneficios y las mejores prácticas</a:t>
            </a:r>
            <a:r>
              <a:rPr lang="es-AR" dirty="0">
                <a:solidFill>
                  <a:schemeClr val="bg2"/>
                </a:solidFill>
              </a:rPr>
              <a:t>, para luego poder aplicarlos en distintas plataformas y contextos reales.</a:t>
            </a:r>
          </a:p>
          <a:p>
            <a:r>
              <a:rPr lang="es-AR" dirty="0">
                <a:solidFill>
                  <a:schemeClr val="bg2"/>
                </a:solidFill>
              </a:rPr>
              <a:t> Los detalles finos de configuración e implementación específicos de cada herramienta </a:t>
            </a:r>
            <a:r>
              <a:rPr lang="es-AR" b="1" dirty="0">
                <a:solidFill>
                  <a:schemeClr val="bg2"/>
                </a:solidFill>
              </a:rPr>
              <a:t>no forman parte del alcance central de la materia</a:t>
            </a:r>
            <a:r>
              <a:rPr lang="es-AR" dirty="0">
                <a:solidFill>
                  <a:schemeClr val="bg2"/>
                </a:solidFill>
              </a:rPr>
              <a:t>, y se espera que el estudiante pueda complementarlos con recursos externos, documentación oficial o soporte de las plataformas que elija.</a:t>
            </a:r>
          </a:p>
          <a:p>
            <a:r>
              <a:rPr lang="es-AR" dirty="0">
                <a:solidFill>
                  <a:schemeClr val="bg2"/>
                </a:solidFill>
              </a:rPr>
              <a:t>Además, el uso de </a:t>
            </a:r>
            <a:r>
              <a:rPr lang="es-AR" b="1" dirty="0">
                <a:solidFill>
                  <a:schemeClr val="bg2"/>
                </a:solidFill>
              </a:rPr>
              <a:t>herramientas de inteligencia artificial está no solo permitido, sino que se alienta activamente</a:t>
            </a:r>
            <a:r>
              <a:rPr lang="es-AR" dirty="0">
                <a:solidFill>
                  <a:schemeClr val="bg2"/>
                </a:solidFill>
              </a:rPr>
              <a:t>. La IA puede facilitar la redacción de scripts, la configuración de pipelines, la comprensión de errores y la optimización de tareas repetitivas, siempre y cuando el estudiante comprenda lo que está implementando y pueda justificar sus decisiones técnicas.</a:t>
            </a:r>
          </a:p>
        </p:txBody>
      </p:sp>
      <p:sp>
        <p:nvSpPr>
          <p:cNvPr id="3" name="Título 1">
            <a:extLst>
              <a:ext uri="{FF2B5EF4-FFF2-40B4-BE49-F238E27FC236}">
                <a16:creationId xmlns:a16="http://schemas.microsoft.com/office/drawing/2014/main" id="{2E0AF4D3-6402-F37E-6A9C-60B44AE03375}"/>
              </a:ext>
            </a:extLst>
          </p:cNvPr>
          <p:cNvSpPr>
            <a:spLocks noGrp="1"/>
          </p:cNvSpPr>
          <p:nvPr>
            <p:ph type="title"/>
          </p:nvPr>
        </p:nvSpPr>
        <p:spPr>
          <a:xfrm>
            <a:off x="3865944" y="278524"/>
            <a:ext cx="7707312" cy="1325563"/>
          </a:xfrm>
          <a:noFill/>
          <a:ln>
            <a:noFill/>
          </a:ln>
        </p:spPr>
        <p:txBody>
          <a:bodyPr spcFirstLastPara="1" vert="horz" wrap="square" lIns="0" tIns="164592" rIns="0" bIns="0" rtlCol="0" anchor="t" anchorCtr="0">
            <a:noAutofit/>
          </a:bodyPr>
          <a:lstStyle/>
          <a:p>
            <a:pPr defTabSz="914367">
              <a:lnSpc>
                <a:spcPct val="90000"/>
              </a:lnSpc>
              <a:spcBef>
                <a:spcPct val="0"/>
              </a:spcBef>
              <a:buClrTx/>
              <a:buSzTx/>
              <a:buFontTx/>
            </a:pPr>
            <a:r>
              <a:rPr lang="es-AR" sz="3529" b="0" kern="1200" spc="-147" dirty="0">
                <a:ln w="3175">
                  <a:noFill/>
                </a:ln>
                <a:solidFill>
                  <a:srgbClr val="0078D7"/>
                </a:solidFill>
                <a:latin typeface="Segoe UI Semibold"/>
                <a:ea typeface="+mn-ea"/>
                <a:cs typeface="Segoe UI" pitchFamily="34" charset="0"/>
              </a:rPr>
              <a:t>Enfoque de la Materia</a:t>
            </a:r>
          </a:p>
        </p:txBody>
      </p:sp>
    </p:spTree>
    <p:extLst>
      <p:ext uri="{BB962C8B-B14F-4D97-AF65-F5344CB8AC3E}">
        <p14:creationId xmlns:p14="http://schemas.microsoft.com/office/powerpoint/2010/main" val="119819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a:noFill/>
          <a:ln>
            <a:noFill/>
          </a:ln>
        </p:spPr>
        <p:txBody>
          <a:bodyPr spcFirstLastPara="1" vert="horz" wrap="square" lIns="0" tIns="164592" rIns="0" bIns="0" rtlCol="0" anchor="t" anchorCtr="0">
            <a:noAutofit/>
          </a:bodyPr>
          <a:lstStyle/>
          <a:p>
            <a:pPr defTabSz="914367">
              <a:lnSpc>
                <a:spcPct val="90000"/>
              </a:lnSpc>
              <a:spcBef>
                <a:spcPct val="0"/>
              </a:spcBef>
              <a:buClrTx/>
              <a:buSzTx/>
              <a:buFontTx/>
            </a:pPr>
            <a:r>
              <a:rPr lang="es-AR" sz="3529" b="0" kern="1200" spc="-147" dirty="0">
                <a:ln w="3175">
                  <a:noFill/>
                </a:ln>
                <a:solidFill>
                  <a:srgbClr val="0078D7"/>
                </a:solidFill>
                <a:latin typeface="Segoe UI Semibold"/>
                <a:ea typeface="+mn-ea"/>
                <a:cs typeface="Segoe UI" pitchFamily="34" charset="0"/>
              </a:rPr>
              <a:t>Condiciones para la Regularidad</a:t>
            </a:r>
            <a:br>
              <a:rPr lang="es-AR" sz="3529" b="0" kern="1200" spc="-147" dirty="0">
                <a:ln w="3175">
                  <a:noFill/>
                </a:ln>
                <a:solidFill>
                  <a:srgbClr val="0078D7"/>
                </a:solidFill>
                <a:latin typeface="Segoe UI Semibold"/>
                <a:ea typeface="+mn-ea"/>
                <a:cs typeface="Segoe UI" pitchFamily="34" charset="0"/>
              </a:rPr>
            </a:br>
            <a:endParaRPr lang="es-AR" sz="3529" b="0" kern="1200" spc="-147" dirty="0">
              <a:ln w="3175">
                <a:noFill/>
              </a:ln>
              <a:solidFill>
                <a:srgbClr val="0078D7"/>
              </a:solidFill>
              <a:latin typeface="Segoe UI Semibold"/>
              <a:ea typeface="+mn-ea"/>
              <a:cs typeface="Segoe UI" pitchFamily="34" charset="0"/>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algn="l">
              <a:buFont typeface="Arial" panose="020B0604020202020204" pitchFamily="34" charset="0"/>
              <a:buChar char="•"/>
            </a:pPr>
            <a:r>
              <a:rPr lang="es-AR" b="0" i="0" dirty="0">
                <a:solidFill>
                  <a:schemeClr val="bg2"/>
                </a:solidFill>
                <a:effectLst/>
                <a:latin typeface="-apple-system"/>
              </a:rPr>
              <a:t>Asistencia a un mínimo del 70% de las clases prácticas</a:t>
            </a:r>
          </a:p>
          <a:p>
            <a:pPr algn="l">
              <a:buFont typeface="Arial" panose="020B0604020202020204" pitchFamily="34" charset="0"/>
              <a:buChar char="•"/>
            </a:pPr>
            <a:r>
              <a:rPr lang="es-AR" b="0" i="0" dirty="0">
                <a:solidFill>
                  <a:schemeClr val="bg2"/>
                </a:solidFill>
                <a:effectLst/>
                <a:latin typeface="-apple-system"/>
              </a:rPr>
              <a:t>Promedio de Notas de </a:t>
            </a:r>
            <a:r>
              <a:rPr lang="es-AR" b="0" i="0" dirty="0" err="1">
                <a:solidFill>
                  <a:schemeClr val="bg2"/>
                </a:solidFill>
                <a:effectLst/>
                <a:latin typeface="-apple-system"/>
              </a:rPr>
              <a:t>TPs</a:t>
            </a:r>
            <a:r>
              <a:rPr lang="es-AR" b="0" i="0" dirty="0">
                <a:solidFill>
                  <a:schemeClr val="bg2"/>
                </a:solidFill>
                <a:effectLst/>
                <a:latin typeface="-apple-system"/>
              </a:rPr>
              <a:t> mayor a 4</a:t>
            </a:r>
          </a:p>
          <a:p>
            <a:pPr algn="l">
              <a:buFont typeface="Arial" panose="020B0604020202020204" pitchFamily="34" charset="0"/>
              <a:buChar char="•"/>
            </a:pPr>
            <a:r>
              <a:rPr lang="es-AR" b="0" i="0" dirty="0">
                <a:solidFill>
                  <a:schemeClr val="bg2"/>
                </a:solidFill>
                <a:effectLst/>
                <a:latin typeface="-apple-system"/>
              </a:rPr>
              <a:t>No se promociona, se debe presentar un TP Integrador al finalizar el semestre.</a:t>
            </a:r>
          </a:p>
        </p:txBody>
      </p:sp>
    </p:spTree>
    <p:extLst>
      <p:ext uri="{BB962C8B-B14F-4D97-AF65-F5344CB8AC3E}">
        <p14:creationId xmlns:p14="http://schemas.microsoft.com/office/powerpoint/2010/main" val="368565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5" y="135247"/>
            <a:ext cx="7496503" cy="1325563"/>
          </a:xfrm>
        </p:spPr>
        <p:txBody>
          <a:bodyPr vert="horz" wrap="square" lIns="0" tIns="164592" rIns="0" bIns="0" rtlCol="0" anchor="t">
            <a:noAutofit/>
          </a:bodyPr>
          <a:lstStyle/>
          <a:p>
            <a:pPr defTabSz="914367">
              <a:lnSpc>
                <a:spcPct val="90000"/>
              </a:lnSpc>
              <a:spcBef>
                <a:spcPct val="0"/>
              </a:spcBef>
              <a:buClrTx/>
              <a:buSzTx/>
              <a:buFontTx/>
            </a:pPr>
            <a:r>
              <a:rPr lang="es-AR" sz="3529" b="0" kern="1200" spc="-147" dirty="0">
                <a:ln w="3175">
                  <a:noFill/>
                </a:ln>
                <a:solidFill>
                  <a:srgbClr val="0078D7"/>
                </a:solidFill>
                <a:latin typeface="Segoe UI Semibold"/>
                <a:ea typeface="+mn-ea"/>
                <a:cs typeface="Segoe UI" pitchFamily="34" charset="0"/>
              </a:rPr>
              <a:t>Condiciones para la Presentación de Trabajos Prácticos</a:t>
            </a:r>
            <a:br>
              <a:rPr lang="es-AR" sz="3529" b="0" kern="1200" spc="-147" dirty="0">
                <a:ln w="3175">
                  <a:noFill/>
                </a:ln>
                <a:solidFill>
                  <a:srgbClr val="0078D7"/>
                </a:solidFill>
                <a:latin typeface="Segoe UI Semibold"/>
                <a:ea typeface="+mn-ea"/>
                <a:cs typeface="Segoe UI" pitchFamily="34" charset="0"/>
              </a:rPr>
            </a:br>
            <a:endParaRPr lang="es-AR" sz="3529" b="0" kern="1200" spc="-147" dirty="0">
              <a:ln w="3175">
                <a:noFill/>
              </a:ln>
              <a:solidFill>
                <a:srgbClr val="0078D7"/>
              </a:solidFill>
              <a:latin typeface="Segoe UI Semibold"/>
              <a:ea typeface="+mn-ea"/>
              <a:cs typeface="Segoe UI" pitchFamily="34" charset="0"/>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marL="114300" indent="0">
              <a:buNone/>
            </a:pPr>
            <a:r>
              <a:rPr lang="es-AR" sz="1600" dirty="0">
                <a:solidFill>
                  <a:schemeClr val="bg2"/>
                </a:solidFill>
              </a:rPr>
              <a:t>A continuación, se detallan las condiciones para la presentación de los trabajos prácticos:</a:t>
            </a:r>
            <a:br>
              <a:rPr lang="es-AR" sz="1600" dirty="0">
                <a:solidFill>
                  <a:schemeClr val="bg2"/>
                </a:solidFill>
              </a:rPr>
            </a:br>
            <a:endParaRPr lang="es-AR" sz="2000" dirty="0">
              <a:solidFill>
                <a:schemeClr val="bg2"/>
              </a:solidFill>
            </a:endParaRPr>
          </a:p>
          <a:p>
            <a:pPr marL="114300" indent="0">
              <a:buNone/>
            </a:pPr>
            <a:r>
              <a:rPr lang="es-AR" sz="1600" b="1" dirty="0">
                <a:solidFill>
                  <a:schemeClr val="bg2"/>
                </a:solidFill>
              </a:rPr>
              <a:t>Tiempo de Entrega:</a:t>
            </a:r>
            <a:r>
              <a:rPr lang="es-AR" sz="1600" dirty="0">
                <a:solidFill>
                  <a:schemeClr val="bg2"/>
                </a:solidFill>
              </a:rPr>
              <a:t> Cada trabajo práctico deberá ser entregado dentro de las dos semanas posteriores a la fecha en que fue asignado. Si se entrega fuera de ese plazo pero dentro de los primeros siete días corridos de retraso, se aplicará un descuento de un punto sobre la nota obtenida. Si el retraso es de entre ocho y catorce días corridos, el descuento será de dos puntos. Los trabajos entregados con más de catorce días corridos de demora serán considerados no entregados y no se evaluarán.</a:t>
            </a:r>
          </a:p>
          <a:p>
            <a:pPr>
              <a:buFont typeface="+mj-lt"/>
              <a:buAutoNum type="arabicPeriod"/>
            </a:pPr>
            <a:endParaRPr lang="es-AR" sz="1600" dirty="0">
              <a:solidFill>
                <a:schemeClr val="bg2"/>
              </a:solidFill>
            </a:endParaRPr>
          </a:p>
          <a:p>
            <a:pPr marL="114300" indent="0">
              <a:buNone/>
            </a:pPr>
            <a:r>
              <a:rPr lang="es-AR" sz="1600" b="1" dirty="0">
                <a:solidFill>
                  <a:schemeClr val="bg2"/>
                </a:solidFill>
              </a:rPr>
              <a:t>Formato de Entrega: </a:t>
            </a:r>
            <a:r>
              <a:rPr lang="es-AR" sz="1600" dirty="0">
                <a:solidFill>
                  <a:schemeClr val="bg2"/>
                </a:solidFill>
              </a:rPr>
              <a:t>La entrega del trabajo se realizará en un repositorio de Git generado por cada alumno, que debe incluir:</a:t>
            </a:r>
          </a:p>
          <a:p>
            <a:pPr marL="857250" lvl="1" indent="-285750"/>
            <a:r>
              <a:rPr lang="es-AR" sz="1467" dirty="0">
                <a:solidFill>
                  <a:schemeClr val="bg2"/>
                </a:solidFill>
              </a:rPr>
              <a:t> Todas las ramas, </a:t>
            </a:r>
            <a:r>
              <a:rPr lang="es-AR" sz="1467" dirty="0" err="1">
                <a:solidFill>
                  <a:schemeClr val="bg2"/>
                </a:solidFill>
              </a:rPr>
              <a:t>commits</a:t>
            </a:r>
            <a:r>
              <a:rPr lang="es-AR" sz="1467" dirty="0">
                <a:solidFill>
                  <a:schemeClr val="bg2"/>
                </a:solidFill>
              </a:rPr>
              <a:t> y tags solicitados</a:t>
            </a:r>
          </a:p>
          <a:p>
            <a:pPr marL="857250" lvl="1" indent="-285750"/>
            <a:r>
              <a:rPr lang="es-AR" sz="1467" dirty="0">
                <a:solidFill>
                  <a:schemeClr val="bg2"/>
                </a:solidFill>
              </a:rPr>
              <a:t>  Un archivo </a:t>
            </a:r>
            <a:r>
              <a:rPr lang="es-AR" sz="1467" dirty="0" err="1">
                <a:solidFill>
                  <a:schemeClr val="bg2"/>
                </a:solidFill>
              </a:rPr>
              <a:t>decisiones.md</a:t>
            </a:r>
            <a:r>
              <a:rPr lang="es-AR" sz="1467" dirty="0">
                <a:solidFill>
                  <a:schemeClr val="bg2"/>
                </a:solidFill>
              </a:rPr>
              <a:t> con las justificaciones técnicas</a:t>
            </a:r>
          </a:p>
          <a:p>
            <a:pPr marL="857250" lvl="1" indent="-285750"/>
            <a:r>
              <a:rPr lang="es-AR" sz="1467" dirty="0">
                <a:solidFill>
                  <a:schemeClr val="bg2"/>
                </a:solidFill>
              </a:rPr>
              <a:t>  El repositorio debe estar correctamente configurado y accesible</a:t>
            </a:r>
          </a:p>
          <a:p>
            <a:pPr>
              <a:buFont typeface="+mj-lt"/>
              <a:buAutoNum type="arabicPeriod"/>
            </a:pPr>
            <a:endParaRPr lang="es-AR" sz="1400" b="1" dirty="0">
              <a:solidFill>
                <a:schemeClr val="bg2"/>
              </a:solidFill>
            </a:endParaRPr>
          </a:p>
        </p:txBody>
      </p:sp>
    </p:spTree>
    <p:extLst>
      <p:ext uri="{BB962C8B-B14F-4D97-AF65-F5344CB8AC3E}">
        <p14:creationId xmlns:p14="http://schemas.microsoft.com/office/powerpoint/2010/main" val="2240037068"/>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1524</TotalTime>
  <Words>1713</Words>
  <Application>Microsoft Macintosh PowerPoint</Application>
  <PresentationFormat>Panorámica</PresentationFormat>
  <Paragraphs>116</Paragraphs>
  <Slides>14</Slides>
  <Notes>13</Notes>
  <HiddenSlides>0</HiddenSlides>
  <MMClips>0</MMClips>
  <ScaleCrop>false</ScaleCrop>
  <HeadingPairs>
    <vt:vector size="6" baseType="variant">
      <vt:variant>
        <vt:lpstr>Fuentes usadas</vt:lpstr>
      </vt:variant>
      <vt:variant>
        <vt:i4>11</vt:i4>
      </vt:variant>
      <vt:variant>
        <vt:lpstr>Tema</vt:lpstr>
      </vt:variant>
      <vt:variant>
        <vt:i4>3</vt:i4>
      </vt:variant>
      <vt:variant>
        <vt:lpstr>Títulos de diapositiva</vt:lpstr>
      </vt:variant>
      <vt:variant>
        <vt:i4>14</vt:i4>
      </vt:variant>
    </vt:vector>
  </HeadingPairs>
  <TitlesOfParts>
    <vt:vector size="28" baseType="lpstr">
      <vt:lpstr>-apple-system</vt:lpstr>
      <vt:lpstr>Arial</vt:lpstr>
      <vt:lpstr>Calibri</vt:lpstr>
      <vt:lpstr>Calibri Light</vt:lpstr>
      <vt:lpstr>Raleway</vt:lpstr>
      <vt:lpstr>Rockwell Extra Bold</vt:lpstr>
      <vt:lpstr>Segoe UI</vt:lpstr>
      <vt:lpstr>Segoe UI Semibold</vt:lpstr>
      <vt:lpstr>Segoe UI Semilight</vt:lpstr>
      <vt:lpstr>Source Sans Pro</vt:lpstr>
      <vt:lpstr>Wingdings</vt:lpstr>
      <vt:lpstr>Plum</vt:lpstr>
      <vt:lpstr>Tema de Office</vt:lpstr>
      <vt:lpstr>Azure PPT Template - 2018</vt:lpstr>
      <vt:lpstr>Presentación de PowerPoint</vt:lpstr>
      <vt:lpstr>Presentación de PowerPoint</vt:lpstr>
      <vt:lpstr>Qué es DevOps?</vt:lpstr>
      <vt:lpstr>¿Qué tecnologías necesito para soportar DevOps?</vt:lpstr>
      <vt:lpstr>Presentación de PowerPoint</vt:lpstr>
      <vt:lpstr>Presentación de PowerPoint</vt:lpstr>
      <vt:lpstr>Enfoque de la Materia</vt:lpstr>
      <vt:lpstr>Condiciones para la Regularidad </vt:lpstr>
      <vt:lpstr>Condiciones para la Presentación de Trabajos Prácticos </vt:lpstr>
      <vt:lpstr>Condiciones para la Presentación de Trabajos Prácticos </vt:lpstr>
      <vt:lpstr>Condiciones para la Presentación de Trabajos Prácticos </vt:lpstr>
      <vt:lpstr>Trabajo Práctico Integrador: Requisitos y Validación</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19</cp:revision>
  <dcterms:created xsi:type="dcterms:W3CDTF">2023-07-26T11:00:04Z</dcterms:created>
  <dcterms:modified xsi:type="dcterms:W3CDTF">2025-08-05T10:06:48Z</dcterms:modified>
</cp:coreProperties>
</file>